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2"/>
  </p:notesMasterIdLst>
  <p:sldIdLst>
    <p:sldId id="2654" r:id="rId3"/>
    <p:sldId id="2655" r:id="rId4"/>
    <p:sldId id="2664" r:id="rId5"/>
    <p:sldId id="2662" r:id="rId6"/>
    <p:sldId id="2666" r:id="rId7"/>
    <p:sldId id="2665" r:id="rId8"/>
    <p:sldId id="2657" r:id="rId9"/>
    <p:sldId id="2658" r:id="rId10"/>
    <p:sldId id="2661" r:id="rId11"/>
    <p:sldId id="2663" r:id="rId12"/>
    <p:sldId id="2660" r:id="rId13"/>
    <p:sldId id="2668" r:id="rId14"/>
    <p:sldId id="2669" r:id="rId15"/>
    <p:sldId id="2672" r:id="rId16"/>
    <p:sldId id="2673" r:id="rId17"/>
    <p:sldId id="2671" r:id="rId18"/>
    <p:sldId id="2670" r:id="rId19"/>
    <p:sldId id="2674" r:id="rId20"/>
    <p:sldId id="26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B3B257D5-A7FB-41B0-8115-8A10E0016515}">
          <p14:sldIdLst>
            <p14:sldId id="2654"/>
            <p14:sldId id="2655"/>
            <p14:sldId id="2664"/>
            <p14:sldId id="2662"/>
            <p14:sldId id="2666"/>
            <p14:sldId id="2665"/>
            <p14:sldId id="2657"/>
            <p14:sldId id="2658"/>
            <p14:sldId id="2661"/>
            <p14:sldId id="2663"/>
            <p14:sldId id="2660"/>
            <p14:sldId id="2668"/>
            <p14:sldId id="2669"/>
            <p14:sldId id="2672"/>
            <p14:sldId id="2673"/>
            <p14:sldId id="2671"/>
            <p14:sldId id="2670"/>
            <p14:sldId id="2674"/>
            <p14:sldId id="2675"/>
          </p14:sldIdLst>
        </p14:section>
        <p14:section name="Sección sin título" id="{9F47AA84-CA44-4D46-A98C-6A598F2F81DE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  <a:srgbClr val="FF93E3"/>
    <a:srgbClr val="993366"/>
    <a:srgbClr val="800080"/>
    <a:srgbClr val="009999"/>
    <a:srgbClr val="CCCCFF"/>
    <a:srgbClr val="996633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46" autoAdjust="0"/>
    <p:restoredTop sz="94364" autoAdjust="0"/>
  </p:normalViewPr>
  <p:slideViewPr>
    <p:cSldViewPr snapToGrid="0">
      <p:cViewPr varScale="1">
        <p:scale>
          <a:sx n="81" d="100"/>
          <a:sy n="81" d="100"/>
        </p:scale>
        <p:origin x="90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Users\Mar&#237;a%20Esther\Documents\MEWL\Sierra%20y%20Selva%20Exportadora\Cadenas%20productos\Frutas\Producci&#243;n%20mundial%20de%20frutas.xls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dPt>
            <c:idx val="0"/>
            <c:bubble3D val="0"/>
            <c:spPr>
              <a:solidFill>
                <a:srgbClr val="FF0000"/>
              </a:solidFill>
              <a:ln w="19050"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75E-492F-8358-230442794C0A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19050">
                <a:solidFill>
                  <a:schemeClr val="accent4">
                    <a:lumMod val="40000"/>
                    <a:lumOff val="6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575E-492F-8358-230442794C0A}"/>
              </c:ext>
            </c:extLst>
          </c:dPt>
          <c:cat>
            <c:strRef>
              <c:f>Hoja1!$A$2:$A$3</c:f>
              <c:strCache>
                <c:ptCount val="2"/>
                <c:pt idx="0">
                  <c:v>China</c:v>
                </c:pt>
                <c:pt idx="1">
                  <c:v>Otros</c:v>
                </c:pt>
              </c:strCache>
            </c:strRef>
          </c:cat>
          <c:val>
            <c:numRef>
              <c:f>Hoja1!$B$2:$B$3</c:f>
              <c:numCache>
                <c:formatCode>0.00%</c:formatCode>
                <c:ptCount val="2"/>
                <c:pt idx="0">
                  <c:v>0.41099999999999998</c:v>
                </c:pt>
                <c:pt idx="1">
                  <c:v>0.58899999999999997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5E-492F-8358-230442794C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Producción</c:v>
                </c:pt>
              </c:strCache>
            </c:strRef>
          </c:tx>
          <c:spPr>
            <a:solidFill>
              <a:srgbClr val="99336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Asia</c:v>
                </c:pt>
                <c:pt idx="1">
                  <c:v>América</c:v>
                </c:pt>
                <c:pt idx="2">
                  <c:v>Africa</c:v>
                </c:pt>
                <c:pt idx="3">
                  <c:v>Europa</c:v>
                </c:pt>
                <c:pt idx="4">
                  <c:v>Medio Oriente</c:v>
                </c:pt>
                <c:pt idx="5">
                  <c:v>Oceanía</c:v>
                </c:pt>
              </c:strCache>
            </c:strRef>
          </c:cat>
          <c:val>
            <c:numRef>
              <c:f>Hoja1!$B$2:$B$7</c:f>
              <c:numCache>
                <c:formatCode>0.0%</c:formatCode>
                <c:ptCount val="6"/>
                <c:pt idx="0">
                  <c:v>0.63400000000000001</c:v>
                </c:pt>
                <c:pt idx="1">
                  <c:v>0.13400000000000001</c:v>
                </c:pt>
                <c:pt idx="2">
                  <c:v>0.112</c:v>
                </c:pt>
                <c:pt idx="3">
                  <c:v>8.6999999999999994E-2</c:v>
                </c:pt>
                <c:pt idx="4">
                  <c:v>2.4E-2</c:v>
                </c:pt>
                <c:pt idx="5">
                  <c:v>8.9999999999999993E-3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33-4C57-A183-AC4D41B434C4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Superficie</c:v>
                </c:pt>
              </c:strCache>
            </c:strRef>
          </c:tx>
          <c:spPr>
            <a:solidFill>
              <a:srgbClr val="CC99FF"/>
            </a:solidFill>
            <a:ln>
              <a:solidFill>
                <a:srgbClr val="CC99FF"/>
              </a:solidFill>
            </a:ln>
            <a:effectLst/>
          </c:spPr>
          <c:invertIfNegative val="0"/>
          <c:dLbls>
            <c:dLbl>
              <c:idx val="5"/>
              <c:layout>
                <c:manualLayout>
                  <c:x val="1.4781911518426274E-2"/>
                  <c:y val="-6.31253196651276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B33-4C57-A183-AC4D41B434C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Asia</c:v>
                </c:pt>
                <c:pt idx="1">
                  <c:v>América</c:v>
                </c:pt>
                <c:pt idx="2">
                  <c:v>Africa</c:v>
                </c:pt>
                <c:pt idx="3">
                  <c:v>Europa</c:v>
                </c:pt>
                <c:pt idx="4">
                  <c:v>Medio Oriente</c:v>
                </c:pt>
                <c:pt idx="5">
                  <c:v>Oceanía</c:v>
                </c:pt>
              </c:strCache>
            </c:strRef>
          </c:cat>
          <c:val>
            <c:numRef>
              <c:f>Hoja1!$C$2:$C$7</c:f>
              <c:numCache>
                <c:formatCode>0.0%</c:formatCode>
                <c:ptCount val="6"/>
                <c:pt idx="0">
                  <c:v>0.498</c:v>
                </c:pt>
                <c:pt idx="1">
                  <c:v>9.1999999999999998E-2</c:v>
                </c:pt>
                <c:pt idx="2">
                  <c:v>0.28599999999999998</c:v>
                </c:pt>
                <c:pt idx="3">
                  <c:v>9.0999999999999998E-2</c:v>
                </c:pt>
                <c:pt idx="4">
                  <c:v>2.4E-2</c:v>
                </c:pt>
                <c:pt idx="5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B33-4C57-A183-AC4D41B434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43094351"/>
        <c:axId val="743088111"/>
      </c:barChart>
      <c:catAx>
        <c:axId val="7430943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43088111"/>
        <c:crosses val="autoZero"/>
        <c:auto val="1"/>
        <c:lblAlgn val="ctr"/>
        <c:lblOffset val="100"/>
        <c:noMultiLvlLbl val="0"/>
      </c:catAx>
      <c:valAx>
        <c:axId val="743088111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7430943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A7D-4AF9-86FD-C5A5CD19A3F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A7D-4AF9-86FD-C5A5CD19A3F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A7D-4AF9-86FD-C5A5CD19A3F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A7D-4AF9-86FD-C5A5CD19A3F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A7D-4AF9-86FD-C5A5CD19A3F3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A7D-4AF9-86FD-C5A5CD19A3F3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9A7D-4AF9-86FD-C5A5CD19A3F3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9A7D-4AF9-86FD-C5A5CD19A3F3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9A7D-4AF9-86FD-C5A5CD19A3F3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9A7D-4AF9-86FD-C5A5CD19A3F3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9A7D-4AF9-86FD-C5A5CD19A3F3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9A7D-4AF9-86FD-C5A5CD19A3F3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9A7D-4AF9-86FD-C5A5CD19A3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Hoja1!$L$69:$L$78</c:f>
              <c:strCache>
                <c:ptCount val="10"/>
                <c:pt idx="0">
                  <c:v>China</c:v>
                </c:pt>
                <c:pt idx="1">
                  <c:v>India</c:v>
                </c:pt>
                <c:pt idx="2">
                  <c:v>Brasil</c:v>
                </c:pt>
                <c:pt idx="3">
                  <c:v>Indonesia</c:v>
                </c:pt>
                <c:pt idx="4">
                  <c:v>Filipinas</c:v>
                </c:pt>
                <c:pt idx="5">
                  <c:v>EE.UU.</c:v>
                </c:pt>
                <c:pt idx="6">
                  <c:v>Turquía</c:v>
                </c:pt>
                <c:pt idx="7">
                  <c:v>México</c:v>
                </c:pt>
                <c:pt idx="8">
                  <c:v>España</c:v>
                </c:pt>
                <c:pt idx="9">
                  <c:v>Italia</c:v>
                </c:pt>
              </c:strCache>
            </c:strRef>
          </c:cat>
          <c:val>
            <c:numRef>
              <c:f>Hoja1!$M$69:$M$78</c:f>
              <c:numCache>
                <c:formatCode>0.0%</c:formatCode>
                <c:ptCount val="10"/>
                <c:pt idx="0">
                  <c:v>0.41126196928637215</c:v>
                </c:pt>
                <c:pt idx="1">
                  <c:v>9.8809661004627167E-2</c:v>
                </c:pt>
                <c:pt idx="2">
                  <c:v>3.3676850156001414E-2</c:v>
                </c:pt>
                <c:pt idx="3">
                  <c:v>3.2659159418843724E-2</c:v>
                </c:pt>
                <c:pt idx="4">
                  <c:v>2.5117368525407587E-2</c:v>
                </c:pt>
                <c:pt idx="5">
                  <c:v>2.0726041292650998E-2</c:v>
                </c:pt>
                <c:pt idx="6">
                  <c:v>2.0413378378713671E-2</c:v>
                </c:pt>
                <c:pt idx="7">
                  <c:v>1.9873682063973795E-2</c:v>
                </c:pt>
                <c:pt idx="8">
                  <c:v>1.5478146130325518E-2</c:v>
                </c:pt>
                <c:pt idx="9">
                  <c:v>1.3745026989940273E-2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9A7D-4AF9-86FD-C5A5CD19A3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100" b="1" dirty="0" err="1"/>
              <a:t>Principales</a:t>
            </a:r>
            <a:r>
              <a:rPr lang="en-US" sz="1100" b="1" dirty="0"/>
              <a:t> </a:t>
            </a:r>
            <a:r>
              <a:rPr lang="en-US" sz="1100" b="1" dirty="0" err="1"/>
              <a:t>productores</a:t>
            </a:r>
            <a:r>
              <a:rPr lang="en-US" sz="1100" b="1" baseline="0" dirty="0"/>
              <a:t> de </a:t>
            </a:r>
            <a:r>
              <a:rPr lang="en-US" sz="1100" b="1" baseline="0" dirty="0" err="1"/>
              <a:t>frutas</a:t>
            </a:r>
            <a:r>
              <a:rPr lang="en-US" sz="1100" b="1" baseline="0" dirty="0"/>
              <a:t> </a:t>
            </a:r>
            <a:r>
              <a:rPr lang="en-US" sz="1100" b="1" baseline="0" dirty="0" err="1"/>
              <a:t>en</a:t>
            </a:r>
            <a:r>
              <a:rPr lang="en-US" sz="1100" b="1" baseline="0" dirty="0"/>
              <a:t> </a:t>
            </a:r>
            <a:r>
              <a:rPr lang="en-US" sz="1100" b="1" baseline="0" dirty="0" err="1"/>
              <a:t>América</a:t>
            </a:r>
            <a:r>
              <a:rPr lang="en-US" sz="1100" b="1" dirty="0"/>
              <a:t> (</a:t>
            </a:r>
            <a:r>
              <a:rPr lang="en-US" sz="1100" b="1" dirty="0" err="1"/>
              <a:t>Millones</a:t>
            </a:r>
            <a:r>
              <a:rPr lang="en-US" sz="1100" b="1" dirty="0"/>
              <a:t> </a:t>
            </a:r>
            <a:r>
              <a:rPr lang="en-US" sz="1100" b="1" dirty="0" err="1"/>
              <a:t>toneladas</a:t>
            </a:r>
            <a:r>
              <a:rPr lang="en-US" sz="1100" b="1" dirty="0"/>
              <a:t>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Perú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Hoja1!$B$2:$B$5</c:f>
              <c:numCache>
                <c:formatCode>General</c:formatCode>
                <c:ptCount val="4"/>
                <c:pt idx="0">
                  <c:v>6.7</c:v>
                </c:pt>
                <c:pt idx="1">
                  <c:v>7</c:v>
                </c:pt>
                <c:pt idx="2">
                  <c:v>7.5</c:v>
                </c:pt>
                <c:pt idx="3">
                  <c:v>7.9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D2-43F6-B33D-BBC9B8C16885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Ecuador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Hoja1!$C$2:$C$5</c:f>
              <c:numCache>
                <c:formatCode>General</c:formatCode>
                <c:ptCount val="4"/>
                <c:pt idx="0">
                  <c:v>8.1</c:v>
                </c:pt>
                <c:pt idx="1">
                  <c:v>8.1999999999999993</c:v>
                </c:pt>
                <c:pt idx="2">
                  <c:v>7.6</c:v>
                </c:pt>
                <c:pt idx="3">
                  <c:v>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ED2-43F6-B33D-BBC9B8C16885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Colombia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Hoja1!$D$2:$D$5</c:f>
              <c:numCache>
                <c:formatCode>General</c:formatCode>
                <c:ptCount val="4"/>
                <c:pt idx="0">
                  <c:v>9.6999999999999993</c:v>
                </c:pt>
                <c:pt idx="1">
                  <c:v>11</c:v>
                </c:pt>
                <c:pt idx="2">
                  <c:v>10.7</c:v>
                </c:pt>
                <c:pt idx="3">
                  <c:v>11.3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ED2-43F6-B33D-BBC9B8C16885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México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Hoja1!$E$2:$E$5</c:f>
              <c:numCache>
                <c:formatCode>General</c:formatCode>
                <c:ptCount val="4"/>
                <c:pt idx="0">
                  <c:v>24.3</c:v>
                </c:pt>
                <c:pt idx="1">
                  <c:v>25.2</c:v>
                </c:pt>
                <c:pt idx="2">
                  <c:v>25.2</c:v>
                </c:pt>
                <c:pt idx="3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ED2-43F6-B33D-BBC9B8C16885}"/>
            </c:ext>
          </c:extLst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EE.UU.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Hoja1!$F$2:$F$5</c:f>
              <c:numCache>
                <c:formatCode>General</c:formatCode>
                <c:ptCount val="4"/>
                <c:pt idx="0">
                  <c:v>27.1</c:v>
                </c:pt>
                <c:pt idx="1">
                  <c:v>28.2</c:v>
                </c:pt>
                <c:pt idx="2">
                  <c:v>27.4</c:v>
                </c:pt>
                <c:pt idx="3">
                  <c:v>26.1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ED2-43F6-B33D-BBC9B8C16885}"/>
            </c:ext>
          </c:extLst>
        </c:ser>
        <c:ser>
          <c:idx val="5"/>
          <c:order val="5"/>
          <c:tx>
            <c:strRef>
              <c:f>Hoja1!$G$1</c:f>
              <c:strCache>
                <c:ptCount val="1"/>
                <c:pt idx="0">
                  <c:v>Brasil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Hoja1!$G$2:$G$5</c:f>
              <c:numCache>
                <c:formatCode>General</c:formatCode>
                <c:ptCount val="4"/>
                <c:pt idx="0">
                  <c:v>42.5</c:v>
                </c:pt>
                <c:pt idx="1">
                  <c:v>42.7</c:v>
                </c:pt>
                <c:pt idx="2">
                  <c:v>42.4</c:v>
                </c:pt>
                <c:pt idx="3">
                  <c:v>42.4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ED2-43F6-B33D-BBC9B8C168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65121999"/>
        <c:axId val="965110767"/>
      </c:barChart>
      <c:catAx>
        <c:axId val="9651219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965110767"/>
        <c:crosses val="autoZero"/>
        <c:auto val="1"/>
        <c:lblAlgn val="ctr"/>
        <c:lblOffset val="100"/>
        <c:noMultiLvlLbl val="0"/>
      </c:catAx>
      <c:valAx>
        <c:axId val="965110767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9651219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800" b="1">
                <a:solidFill>
                  <a:sysClr val="windowText" lastClr="000000"/>
                </a:solidFill>
              </a:rPr>
              <a:t>Perú: Evolución de las exportaciones</a:t>
            </a:r>
            <a:r>
              <a:rPr lang="en-US" sz="1800" b="1" baseline="0">
                <a:solidFill>
                  <a:sysClr val="windowText" lastClr="000000"/>
                </a:solidFill>
              </a:rPr>
              <a:t> de frutas</a:t>
            </a:r>
            <a:endParaRPr lang="en-US" sz="1800" b="1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'[ADT-X-PROD-20230730.xlsx]Productos - Exportaciones'!$Z$19</c:f>
              <c:strCache>
                <c:ptCount val="1"/>
                <c:pt idx="0">
                  <c:v>Valor FOB (Millones  US$)</c:v>
                </c:pt>
              </c:strCache>
            </c:strRef>
          </c:tx>
          <c:spPr>
            <a:solidFill>
              <a:srgbClr val="009999"/>
            </a:solidFill>
            <a:ln>
              <a:solidFill>
                <a:srgbClr val="009999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'[ADT-X-PROD-20230730.xlsx]Productos - Exportaciones'!$AA$18:$AE$18</c:f>
              <c:strCach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 (Ene-Jun)</c:v>
                </c:pt>
              </c:strCache>
            </c:strRef>
          </c:cat>
          <c:val>
            <c:numRef>
              <c:f>'[ADT-X-PROD-20230730.xlsx]Productos - Exportaciones'!$AA$19:$AE$19</c:f>
              <c:numCache>
                <c:formatCode>#,##0</c:formatCode>
                <c:ptCount val="5"/>
                <c:pt idx="0">
                  <c:v>3406.03135289999</c:v>
                </c:pt>
                <c:pt idx="1">
                  <c:v>3838.5586198299898</c:v>
                </c:pt>
                <c:pt idx="2">
                  <c:v>4662.1130160799803</c:v>
                </c:pt>
                <c:pt idx="3">
                  <c:v>4758.6060378600305</c:v>
                </c:pt>
                <c:pt idx="4">
                  <c:v>2165.6848067000001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5B-4203-916F-08DF0AD6591C}"/>
            </c:ext>
          </c:extLst>
        </c:ser>
        <c:ser>
          <c:idx val="1"/>
          <c:order val="1"/>
          <c:tx>
            <c:strRef>
              <c:f>'[ADT-X-PROD-20230730.xlsx]Productos - Exportaciones'!$Z$20</c:f>
              <c:strCache>
                <c:ptCount val="1"/>
                <c:pt idx="0">
                  <c:v>Volumen (Miles de tn)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'[ADT-X-PROD-20230730.xlsx]Productos - Exportaciones'!$AA$18:$AE$18</c:f>
              <c:strCach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 (Ene-Jun)</c:v>
                </c:pt>
              </c:strCache>
            </c:strRef>
          </c:cat>
          <c:val>
            <c:numRef>
              <c:f>'[ADT-X-PROD-20230730.xlsx]Productos - Exportaciones'!$AA$20:$AE$20</c:f>
              <c:numCache>
                <c:formatCode>#,##0</c:formatCode>
                <c:ptCount val="5"/>
                <c:pt idx="0">
                  <c:v>1614.42895825502</c:v>
                </c:pt>
                <c:pt idx="1">
                  <c:v>1928.3291067550201</c:v>
                </c:pt>
                <c:pt idx="2">
                  <c:v>2202.8644977650201</c:v>
                </c:pt>
                <c:pt idx="3">
                  <c:v>2338.7939675490202</c:v>
                </c:pt>
                <c:pt idx="4">
                  <c:v>1180.92257098701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A5B-4203-916F-08DF0AD659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80304592"/>
        <c:axId val="680302096"/>
      </c:barChart>
      <c:lineChart>
        <c:grouping val="standard"/>
        <c:varyColors val="0"/>
        <c:ser>
          <c:idx val="2"/>
          <c:order val="2"/>
          <c:tx>
            <c:strRef>
              <c:f>'[ADT-X-PROD-20230730.xlsx]Productos - Exportaciones'!$Z$21</c:f>
              <c:strCache>
                <c:ptCount val="1"/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'[ADT-X-PROD-20230730.xlsx]Productos - Exportaciones'!$AA$18:$AE$18</c:f>
              <c:strCach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 (Ene-Jun)</c:v>
                </c:pt>
              </c:strCache>
            </c:strRef>
          </c:cat>
          <c:val>
            <c:numRef>
              <c:f>'[ADT-X-PROD-20230730.xlsx]Productos - Exportaciones'!$AA$21:$AE$21</c:f>
              <c:numCache>
                <c:formatCode>0.0%</c:formatCode>
                <c:ptCount val="5"/>
                <c:pt idx="1">
                  <c:v>0.12698863343161371</c:v>
                </c:pt>
                <c:pt idx="2">
                  <c:v>0.21454782323643817</c:v>
                </c:pt>
                <c:pt idx="3">
                  <c:v>2.0697272126874333E-2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A5B-4203-916F-08DF0AD659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80303344"/>
        <c:axId val="680306672"/>
      </c:lineChart>
      <c:catAx>
        <c:axId val="680304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680302096"/>
        <c:crosses val="autoZero"/>
        <c:auto val="1"/>
        <c:lblAlgn val="ctr"/>
        <c:lblOffset val="100"/>
        <c:noMultiLvlLbl val="0"/>
      </c:catAx>
      <c:valAx>
        <c:axId val="680302096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680304592"/>
        <c:crosses val="autoZero"/>
        <c:crossBetween val="between"/>
      </c:valAx>
      <c:valAx>
        <c:axId val="680306672"/>
        <c:scaling>
          <c:orientation val="minMax"/>
        </c:scaling>
        <c:delete val="1"/>
        <c:axPos val="r"/>
        <c:numFmt formatCode="0.0%" sourceLinked="1"/>
        <c:majorTickMark val="none"/>
        <c:minorTickMark val="none"/>
        <c:tickLblPos val="nextTo"/>
        <c:crossAx val="680303344"/>
        <c:crosses val="max"/>
        <c:crossBetween val="between"/>
      </c:valAx>
      <c:catAx>
        <c:axId val="6803033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8030667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EDC063-23B9-4F95-B221-66AB12D8AAF2}" type="datetimeFigureOut">
              <a:rPr lang="es-PE" smtClean="0"/>
              <a:t>31/07/2023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A23155-1716-4898-AA2A-26C6EEC3355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22310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Google Shape;104;p3:notes">
            <a:extLst>
              <a:ext uri="{FF2B5EF4-FFF2-40B4-BE49-F238E27FC236}">
                <a16:creationId xmlns:a16="http://schemas.microsoft.com/office/drawing/2014/main" id="{4DFF31EB-A5AE-9A5B-865C-EBCFA2F5228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es-PE" altLang="es-PE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39" name="Google Shape;105;p3:notes">
            <a:extLst>
              <a:ext uri="{FF2B5EF4-FFF2-40B4-BE49-F238E27FC236}">
                <a16:creationId xmlns:a16="http://schemas.microsoft.com/office/drawing/2014/main" id="{FFB85E5B-0490-DF6D-808A-ADD0811B0643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5761387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Google Shape;104;p3:notes">
            <a:extLst>
              <a:ext uri="{FF2B5EF4-FFF2-40B4-BE49-F238E27FC236}">
                <a16:creationId xmlns:a16="http://schemas.microsoft.com/office/drawing/2014/main" id="{4DFF31EB-A5AE-9A5B-865C-EBCFA2F5228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es-PE" altLang="es-PE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39" name="Google Shape;105;p3:notes">
            <a:extLst>
              <a:ext uri="{FF2B5EF4-FFF2-40B4-BE49-F238E27FC236}">
                <a16:creationId xmlns:a16="http://schemas.microsoft.com/office/drawing/2014/main" id="{FFB85E5B-0490-DF6D-808A-ADD0811B0643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921794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Google Shape;104;p3:notes">
            <a:extLst>
              <a:ext uri="{FF2B5EF4-FFF2-40B4-BE49-F238E27FC236}">
                <a16:creationId xmlns:a16="http://schemas.microsoft.com/office/drawing/2014/main" id="{4DFF31EB-A5AE-9A5B-865C-EBCFA2F5228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es-PE" altLang="es-PE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39" name="Google Shape;105;p3:notes">
            <a:extLst>
              <a:ext uri="{FF2B5EF4-FFF2-40B4-BE49-F238E27FC236}">
                <a16:creationId xmlns:a16="http://schemas.microsoft.com/office/drawing/2014/main" id="{FFB85E5B-0490-DF6D-808A-ADD0811B0643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7927880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Google Shape;104;p3:notes">
            <a:extLst>
              <a:ext uri="{FF2B5EF4-FFF2-40B4-BE49-F238E27FC236}">
                <a16:creationId xmlns:a16="http://schemas.microsoft.com/office/drawing/2014/main" id="{4DFF31EB-A5AE-9A5B-865C-EBCFA2F5228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es-PE" altLang="es-PE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39" name="Google Shape;105;p3:notes">
            <a:extLst>
              <a:ext uri="{FF2B5EF4-FFF2-40B4-BE49-F238E27FC236}">
                <a16:creationId xmlns:a16="http://schemas.microsoft.com/office/drawing/2014/main" id="{FFB85E5B-0490-DF6D-808A-ADD0811B0643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9254418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Google Shape;104;p3:notes">
            <a:extLst>
              <a:ext uri="{FF2B5EF4-FFF2-40B4-BE49-F238E27FC236}">
                <a16:creationId xmlns:a16="http://schemas.microsoft.com/office/drawing/2014/main" id="{4DFF31EB-A5AE-9A5B-865C-EBCFA2F5228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es-PE" altLang="es-PE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39" name="Google Shape;105;p3:notes">
            <a:extLst>
              <a:ext uri="{FF2B5EF4-FFF2-40B4-BE49-F238E27FC236}">
                <a16:creationId xmlns:a16="http://schemas.microsoft.com/office/drawing/2014/main" id="{FFB85E5B-0490-DF6D-808A-ADD0811B0643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6092295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Google Shape;104;p3:notes">
            <a:extLst>
              <a:ext uri="{FF2B5EF4-FFF2-40B4-BE49-F238E27FC236}">
                <a16:creationId xmlns:a16="http://schemas.microsoft.com/office/drawing/2014/main" id="{4DFF31EB-A5AE-9A5B-865C-EBCFA2F5228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es-PE" altLang="es-PE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39" name="Google Shape;105;p3:notes">
            <a:extLst>
              <a:ext uri="{FF2B5EF4-FFF2-40B4-BE49-F238E27FC236}">
                <a16:creationId xmlns:a16="http://schemas.microsoft.com/office/drawing/2014/main" id="{FFB85E5B-0490-DF6D-808A-ADD0811B0643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7339582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Google Shape;104;p3:notes">
            <a:extLst>
              <a:ext uri="{FF2B5EF4-FFF2-40B4-BE49-F238E27FC236}">
                <a16:creationId xmlns:a16="http://schemas.microsoft.com/office/drawing/2014/main" id="{4DFF31EB-A5AE-9A5B-865C-EBCFA2F5228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es-PE" altLang="es-PE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39" name="Google Shape;105;p3:notes">
            <a:extLst>
              <a:ext uri="{FF2B5EF4-FFF2-40B4-BE49-F238E27FC236}">
                <a16:creationId xmlns:a16="http://schemas.microsoft.com/office/drawing/2014/main" id="{FFB85E5B-0490-DF6D-808A-ADD0811B0643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535047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Google Shape;104;p3:notes">
            <a:extLst>
              <a:ext uri="{FF2B5EF4-FFF2-40B4-BE49-F238E27FC236}">
                <a16:creationId xmlns:a16="http://schemas.microsoft.com/office/drawing/2014/main" id="{4DFF31EB-A5AE-9A5B-865C-EBCFA2F5228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es-PE" altLang="es-PE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39" name="Google Shape;105;p3:notes">
            <a:extLst>
              <a:ext uri="{FF2B5EF4-FFF2-40B4-BE49-F238E27FC236}">
                <a16:creationId xmlns:a16="http://schemas.microsoft.com/office/drawing/2014/main" id="{FFB85E5B-0490-DF6D-808A-ADD0811B0643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4306721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Google Shape;104;p3:notes">
            <a:extLst>
              <a:ext uri="{FF2B5EF4-FFF2-40B4-BE49-F238E27FC236}">
                <a16:creationId xmlns:a16="http://schemas.microsoft.com/office/drawing/2014/main" id="{4DFF31EB-A5AE-9A5B-865C-EBCFA2F5228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es-PE" altLang="es-PE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39" name="Google Shape;105;p3:notes">
            <a:extLst>
              <a:ext uri="{FF2B5EF4-FFF2-40B4-BE49-F238E27FC236}">
                <a16:creationId xmlns:a16="http://schemas.microsoft.com/office/drawing/2014/main" id="{FFB85E5B-0490-DF6D-808A-ADD0811B0643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1989521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Google Shape;104;p3:notes">
            <a:extLst>
              <a:ext uri="{FF2B5EF4-FFF2-40B4-BE49-F238E27FC236}">
                <a16:creationId xmlns:a16="http://schemas.microsoft.com/office/drawing/2014/main" id="{4DFF31EB-A5AE-9A5B-865C-EBCFA2F5228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es-PE" altLang="es-PE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39" name="Google Shape;105;p3:notes">
            <a:extLst>
              <a:ext uri="{FF2B5EF4-FFF2-40B4-BE49-F238E27FC236}">
                <a16:creationId xmlns:a16="http://schemas.microsoft.com/office/drawing/2014/main" id="{FFB85E5B-0490-DF6D-808A-ADD0811B0643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8681507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Google Shape;104;p3:notes">
            <a:extLst>
              <a:ext uri="{FF2B5EF4-FFF2-40B4-BE49-F238E27FC236}">
                <a16:creationId xmlns:a16="http://schemas.microsoft.com/office/drawing/2014/main" id="{4DFF31EB-A5AE-9A5B-865C-EBCFA2F5228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es-PE" altLang="es-PE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39" name="Google Shape;105;p3:notes">
            <a:extLst>
              <a:ext uri="{FF2B5EF4-FFF2-40B4-BE49-F238E27FC236}">
                <a16:creationId xmlns:a16="http://schemas.microsoft.com/office/drawing/2014/main" id="{FFB85E5B-0490-DF6D-808A-ADD0811B0643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14587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Google Shape;104;p3:notes">
            <a:extLst>
              <a:ext uri="{FF2B5EF4-FFF2-40B4-BE49-F238E27FC236}">
                <a16:creationId xmlns:a16="http://schemas.microsoft.com/office/drawing/2014/main" id="{4DFF31EB-A5AE-9A5B-865C-EBCFA2F5228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es-PE" altLang="es-PE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39" name="Google Shape;105;p3:notes">
            <a:extLst>
              <a:ext uri="{FF2B5EF4-FFF2-40B4-BE49-F238E27FC236}">
                <a16:creationId xmlns:a16="http://schemas.microsoft.com/office/drawing/2014/main" id="{FFB85E5B-0490-DF6D-808A-ADD0811B0643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5040577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Google Shape;1048;g994574b899_0_4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9" name="Google Shape;1049;g994574b899_0_41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09443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Google Shape;104;p3:notes">
            <a:extLst>
              <a:ext uri="{FF2B5EF4-FFF2-40B4-BE49-F238E27FC236}">
                <a16:creationId xmlns:a16="http://schemas.microsoft.com/office/drawing/2014/main" id="{4DFF31EB-A5AE-9A5B-865C-EBCFA2F5228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es-PE" altLang="es-PE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39" name="Google Shape;105;p3:notes">
            <a:extLst>
              <a:ext uri="{FF2B5EF4-FFF2-40B4-BE49-F238E27FC236}">
                <a16:creationId xmlns:a16="http://schemas.microsoft.com/office/drawing/2014/main" id="{FFB85E5B-0490-DF6D-808A-ADD0811B0643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4115952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g994574b899_0_27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0" name="Google Shape;1000;g994574b899_0_27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63837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g994574b899_0_27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0" name="Google Shape;1000;g994574b899_0_27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118203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Google Shape;104;p3:notes">
            <a:extLst>
              <a:ext uri="{FF2B5EF4-FFF2-40B4-BE49-F238E27FC236}">
                <a16:creationId xmlns:a16="http://schemas.microsoft.com/office/drawing/2014/main" id="{4DFF31EB-A5AE-9A5B-865C-EBCFA2F5228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es-PE" altLang="es-PE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39" name="Google Shape;105;p3:notes">
            <a:extLst>
              <a:ext uri="{FF2B5EF4-FFF2-40B4-BE49-F238E27FC236}">
                <a16:creationId xmlns:a16="http://schemas.microsoft.com/office/drawing/2014/main" id="{FFB85E5B-0490-DF6D-808A-ADD0811B0643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8362784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Google Shape;104;p3:notes">
            <a:extLst>
              <a:ext uri="{FF2B5EF4-FFF2-40B4-BE49-F238E27FC236}">
                <a16:creationId xmlns:a16="http://schemas.microsoft.com/office/drawing/2014/main" id="{4DFF31EB-A5AE-9A5B-865C-EBCFA2F5228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es-PE" altLang="es-PE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39" name="Google Shape;105;p3:notes">
            <a:extLst>
              <a:ext uri="{FF2B5EF4-FFF2-40B4-BE49-F238E27FC236}">
                <a16:creationId xmlns:a16="http://schemas.microsoft.com/office/drawing/2014/main" id="{FFB85E5B-0490-DF6D-808A-ADD0811B0643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6973643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Google Shape;104;p3:notes">
            <a:extLst>
              <a:ext uri="{FF2B5EF4-FFF2-40B4-BE49-F238E27FC236}">
                <a16:creationId xmlns:a16="http://schemas.microsoft.com/office/drawing/2014/main" id="{4DFF31EB-A5AE-9A5B-865C-EBCFA2F5228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es-PE" altLang="es-PE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39" name="Google Shape;105;p3:notes">
            <a:extLst>
              <a:ext uri="{FF2B5EF4-FFF2-40B4-BE49-F238E27FC236}">
                <a16:creationId xmlns:a16="http://schemas.microsoft.com/office/drawing/2014/main" id="{FFB85E5B-0490-DF6D-808A-ADD0811B0643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455059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Diapositiva de título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" name="Google Shape;8;p9">
            <a:extLst>
              <a:ext uri="{FF2B5EF4-FFF2-40B4-BE49-F238E27FC236}">
                <a16:creationId xmlns:a16="http://schemas.microsoft.com/office/drawing/2014/main" id="{127F188A-64A6-974F-3033-4300BD55BDB6}"/>
              </a:ext>
            </a:extLst>
          </p:cNvPr>
          <p:cNvSpPr txBox="1"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 altLang="es-PE"/>
          </a:p>
        </p:txBody>
      </p:sp>
      <p:sp>
        <p:nvSpPr>
          <p:cNvPr id="3" name="Google Shape;9;p9">
            <a:extLst>
              <a:ext uri="{FF2B5EF4-FFF2-40B4-BE49-F238E27FC236}">
                <a16:creationId xmlns:a16="http://schemas.microsoft.com/office/drawing/2014/main" id="{51DD9641-B1E6-851D-68DB-70B5574E2660}"/>
              </a:ext>
            </a:extLst>
          </p:cNvPr>
          <p:cNvSpPr txBox="1"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 altLang="es-PE"/>
          </a:p>
        </p:txBody>
      </p:sp>
      <p:sp>
        <p:nvSpPr>
          <p:cNvPr id="4" name="Google Shape;10;p9">
            <a:extLst>
              <a:ext uri="{FF2B5EF4-FFF2-40B4-BE49-F238E27FC236}">
                <a16:creationId xmlns:a16="http://schemas.microsoft.com/office/drawing/2014/main" id="{EC01C389-DC52-BCE8-59F3-92D30FFA8193}"/>
              </a:ext>
            </a:extLst>
          </p:cNvPr>
          <p:cNvSpPr txBox="1">
            <a:spLocks noGrp="1" noChangeArrowheads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912336-12D8-40BF-9686-8282B1E6BACB}" type="slidenum">
              <a:rPr lang="es-PE" altLang="es-PE"/>
              <a:pPr>
                <a:defRPr/>
              </a:pPr>
              <a:t>‹Nº›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4080604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Título y texto vertical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" name="Google Shape;8;p9">
            <a:extLst>
              <a:ext uri="{FF2B5EF4-FFF2-40B4-BE49-F238E27FC236}">
                <a16:creationId xmlns:a16="http://schemas.microsoft.com/office/drawing/2014/main" id="{F35F5504-FF36-2539-653F-0C9527C37A4C}"/>
              </a:ext>
            </a:extLst>
          </p:cNvPr>
          <p:cNvSpPr txBox="1"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 altLang="es-PE"/>
          </a:p>
        </p:txBody>
      </p:sp>
      <p:sp>
        <p:nvSpPr>
          <p:cNvPr id="3" name="Google Shape;9;p9">
            <a:extLst>
              <a:ext uri="{FF2B5EF4-FFF2-40B4-BE49-F238E27FC236}">
                <a16:creationId xmlns:a16="http://schemas.microsoft.com/office/drawing/2014/main" id="{A908634C-4A4E-F973-6DD9-AFA313BFF309}"/>
              </a:ext>
            </a:extLst>
          </p:cNvPr>
          <p:cNvSpPr txBox="1"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 altLang="es-PE"/>
          </a:p>
        </p:txBody>
      </p:sp>
      <p:sp>
        <p:nvSpPr>
          <p:cNvPr id="4" name="Google Shape;10;p9">
            <a:extLst>
              <a:ext uri="{FF2B5EF4-FFF2-40B4-BE49-F238E27FC236}">
                <a16:creationId xmlns:a16="http://schemas.microsoft.com/office/drawing/2014/main" id="{3D2D7732-4F95-740D-C8D0-598140BD6373}"/>
              </a:ext>
            </a:extLst>
          </p:cNvPr>
          <p:cNvSpPr txBox="1">
            <a:spLocks noGrp="1" noChangeArrowheads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A3D1D7-4A37-4F85-9BFC-6229C95D04F5}" type="slidenum">
              <a:rPr lang="es-PE" altLang="es-PE"/>
              <a:pPr>
                <a:defRPr/>
              </a:pPr>
              <a:t>‹Nº›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2708924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Título vertical y texto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" name="Google Shape;8;p9">
            <a:extLst>
              <a:ext uri="{FF2B5EF4-FFF2-40B4-BE49-F238E27FC236}">
                <a16:creationId xmlns:a16="http://schemas.microsoft.com/office/drawing/2014/main" id="{990CC223-6E0B-2F5E-4722-2E3036664577}"/>
              </a:ext>
            </a:extLst>
          </p:cNvPr>
          <p:cNvSpPr txBox="1"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 altLang="es-PE"/>
          </a:p>
        </p:txBody>
      </p:sp>
      <p:sp>
        <p:nvSpPr>
          <p:cNvPr id="3" name="Google Shape;9;p9">
            <a:extLst>
              <a:ext uri="{FF2B5EF4-FFF2-40B4-BE49-F238E27FC236}">
                <a16:creationId xmlns:a16="http://schemas.microsoft.com/office/drawing/2014/main" id="{25556585-C856-C5AA-DBE6-675EB75894FC}"/>
              </a:ext>
            </a:extLst>
          </p:cNvPr>
          <p:cNvSpPr txBox="1"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 altLang="es-PE"/>
          </a:p>
        </p:txBody>
      </p:sp>
      <p:sp>
        <p:nvSpPr>
          <p:cNvPr id="4" name="Google Shape;10;p9">
            <a:extLst>
              <a:ext uri="{FF2B5EF4-FFF2-40B4-BE49-F238E27FC236}">
                <a16:creationId xmlns:a16="http://schemas.microsoft.com/office/drawing/2014/main" id="{E1799F45-A1D2-40F5-649A-88A0D5398426}"/>
              </a:ext>
            </a:extLst>
          </p:cNvPr>
          <p:cNvSpPr txBox="1">
            <a:spLocks noGrp="1" noChangeArrowheads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146873-ECFF-4BA1-A30E-D42A74905E38}" type="slidenum">
              <a:rPr lang="es-PE" altLang="es-PE"/>
              <a:pPr>
                <a:defRPr/>
              </a:pPr>
              <a:t>‹Nº›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15236831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6094000" y="2042517"/>
            <a:ext cx="5488400" cy="21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000" b="1">
                <a:solidFill>
                  <a:srgbClr val="11111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6094004" y="4313484"/>
            <a:ext cx="5488400" cy="5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862491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053612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"/>
          <p:cNvSpPr txBox="1">
            <a:spLocks noGrp="1"/>
          </p:cNvSpPr>
          <p:nvPr>
            <p:ph type="title"/>
          </p:nvPr>
        </p:nvSpPr>
        <p:spPr>
          <a:xfrm>
            <a:off x="609600" y="548633"/>
            <a:ext cx="11017200" cy="80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4"/>
          <p:cNvSpPr txBox="1">
            <a:spLocks noGrp="1"/>
          </p:cNvSpPr>
          <p:nvPr>
            <p:ph type="body" idx="1"/>
          </p:nvPr>
        </p:nvSpPr>
        <p:spPr>
          <a:xfrm>
            <a:off x="609600" y="1536865"/>
            <a:ext cx="11017200" cy="47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225601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5"/>
          <p:cNvSpPr txBox="1">
            <a:spLocks noGrp="1"/>
          </p:cNvSpPr>
          <p:nvPr>
            <p:ph type="title"/>
          </p:nvPr>
        </p:nvSpPr>
        <p:spPr>
          <a:xfrm>
            <a:off x="609600" y="548633"/>
            <a:ext cx="11017200" cy="80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873630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6"/>
          <p:cNvSpPr txBox="1">
            <a:spLocks noGrp="1"/>
          </p:cNvSpPr>
          <p:nvPr>
            <p:ph type="title"/>
          </p:nvPr>
        </p:nvSpPr>
        <p:spPr>
          <a:xfrm>
            <a:off x="3451800" y="548633"/>
            <a:ext cx="5288400" cy="56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390997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4" name="Google Shape;24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564947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202275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41134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Título y objeto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" name="Google Shape;8;p9">
            <a:extLst>
              <a:ext uri="{FF2B5EF4-FFF2-40B4-BE49-F238E27FC236}">
                <a16:creationId xmlns:a16="http://schemas.microsoft.com/office/drawing/2014/main" id="{49B53CE8-A5D7-2105-B49D-19826EA3EFBB}"/>
              </a:ext>
            </a:extLst>
          </p:cNvPr>
          <p:cNvSpPr txBox="1"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 altLang="es-PE"/>
          </a:p>
        </p:txBody>
      </p:sp>
      <p:sp>
        <p:nvSpPr>
          <p:cNvPr id="3" name="Google Shape;9;p9">
            <a:extLst>
              <a:ext uri="{FF2B5EF4-FFF2-40B4-BE49-F238E27FC236}">
                <a16:creationId xmlns:a16="http://schemas.microsoft.com/office/drawing/2014/main" id="{B15831FF-B6C0-D3BE-17C1-55C293F0353F}"/>
              </a:ext>
            </a:extLst>
          </p:cNvPr>
          <p:cNvSpPr txBox="1"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 altLang="es-PE"/>
          </a:p>
        </p:txBody>
      </p:sp>
      <p:sp>
        <p:nvSpPr>
          <p:cNvPr id="4" name="Google Shape;10;p9">
            <a:extLst>
              <a:ext uri="{FF2B5EF4-FFF2-40B4-BE49-F238E27FC236}">
                <a16:creationId xmlns:a16="http://schemas.microsoft.com/office/drawing/2014/main" id="{DA7F8243-682E-172C-87F6-2D3C9D765202}"/>
              </a:ext>
            </a:extLst>
          </p:cNvPr>
          <p:cNvSpPr txBox="1">
            <a:spLocks noGrp="1" noChangeArrowheads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11574-01D6-4BEE-8570-7C74E827C71B}" type="slidenum">
              <a:rPr lang="es-PE" altLang="es-PE"/>
              <a:pPr>
                <a:defRPr/>
              </a:pPr>
              <a:t>‹Nº›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26530766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565090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6" name="Google Shape;3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536410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0184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Encabezado de sección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" name="Google Shape;8;p9">
            <a:extLst>
              <a:ext uri="{FF2B5EF4-FFF2-40B4-BE49-F238E27FC236}">
                <a16:creationId xmlns:a16="http://schemas.microsoft.com/office/drawing/2014/main" id="{D1F4F145-FDDC-B17F-5834-9B952AABA814}"/>
              </a:ext>
            </a:extLst>
          </p:cNvPr>
          <p:cNvSpPr txBox="1"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 altLang="es-PE"/>
          </a:p>
        </p:txBody>
      </p:sp>
      <p:sp>
        <p:nvSpPr>
          <p:cNvPr id="3" name="Google Shape;9;p9">
            <a:extLst>
              <a:ext uri="{FF2B5EF4-FFF2-40B4-BE49-F238E27FC236}">
                <a16:creationId xmlns:a16="http://schemas.microsoft.com/office/drawing/2014/main" id="{418849C7-B835-39CA-975E-92BEADB03FBE}"/>
              </a:ext>
            </a:extLst>
          </p:cNvPr>
          <p:cNvSpPr txBox="1"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 altLang="es-PE"/>
          </a:p>
        </p:txBody>
      </p:sp>
      <p:sp>
        <p:nvSpPr>
          <p:cNvPr id="4" name="Google Shape;10;p9">
            <a:extLst>
              <a:ext uri="{FF2B5EF4-FFF2-40B4-BE49-F238E27FC236}">
                <a16:creationId xmlns:a16="http://schemas.microsoft.com/office/drawing/2014/main" id="{796E1B5F-1F7A-2F11-40AC-4A8D898270E5}"/>
              </a:ext>
            </a:extLst>
          </p:cNvPr>
          <p:cNvSpPr txBox="1">
            <a:spLocks noGrp="1" noChangeArrowheads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74EF0F-A48C-40C1-9D0F-9DBFF62D3887}" type="slidenum">
              <a:rPr lang="es-PE" altLang="es-PE"/>
              <a:pPr>
                <a:defRPr/>
              </a:pPr>
              <a:t>‹Nº›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12755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Dos objeto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" name="Google Shape;8;p9">
            <a:extLst>
              <a:ext uri="{FF2B5EF4-FFF2-40B4-BE49-F238E27FC236}">
                <a16:creationId xmlns:a16="http://schemas.microsoft.com/office/drawing/2014/main" id="{CD1FA670-F018-072C-0EE9-FB9EE6B78401}"/>
              </a:ext>
            </a:extLst>
          </p:cNvPr>
          <p:cNvSpPr txBox="1"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 altLang="es-PE"/>
          </a:p>
        </p:txBody>
      </p:sp>
      <p:sp>
        <p:nvSpPr>
          <p:cNvPr id="3" name="Google Shape;9;p9">
            <a:extLst>
              <a:ext uri="{FF2B5EF4-FFF2-40B4-BE49-F238E27FC236}">
                <a16:creationId xmlns:a16="http://schemas.microsoft.com/office/drawing/2014/main" id="{0CCA5B46-A67E-F4A0-DBC2-FE1680A5F56D}"/>
              </a:ext>
            </a:extLst>
          </p:cNvPr>
          <p:cNvSpPr txBox="1"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 altLang="es-PE"/>
          </a:p>
        </p:txBody>
      </p:sp>
      <p:sp>
        <p:nvSpPr>
          <p:cNvPr id="4" name="Google Shape;10;p9">
            <a:extLst>
              <a:ext uri="{FF2B5EF4-FFF2-40B4-BE49-F238E27FC236}">
                <a16:creationId xmlns:a16="http://schemas.microsoft.com/office/drawing/2014/main" id="{27267FB8-8626-7AD5-29C8-562A484EAD99}"/>
              </a:ext>
            </a:extLst>
          </p:cNvPr>
          <p:cNvSpPr txBox="1">
            <a:spLocks noGrp="1" noChangeArrowheads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6E218A-9D7B-44DB-8A5A-6879A843B090}" type="slidenum">
              <a:rPr lang="es-PE" altLang="es-PE"/>
              <a:pPr>
                <a:defRPr/>
              </a:pPr>
              <a:t>‹Nº›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1853967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Comparació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" name="Google Shape;8;p9">
            <a:extLst>
              <a:ext uri="{FF2B5EF4-FFF2-40B4-BE49-F238E27FC236}">
                <a16:creationId xmlns:a16="http://schemas.microsoft.com/office/drawing/2014/main" id="{6871F2E9-5C78-5D94-20B4-8BF126502973}"/>
              </a:ext>
            </a:extLst>
          </p:cNvPr>
          <p:cNvSpPr txBox="1"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 altLang="es-PE"/>
          </a:p>
        </p:txBody>
      </p:sp>
      <p:sp>
        <p:nvSpPr>
          <p:cNvPr id="3" name="Google Shape;9;p9">
            <a:extLst>
              <a:ext uri="{FF2B5EF4-FFF2-40B4-BE49-F238E27FC236}">
                <a16:creationId xmlns:a16="http://schemas.microsoft.com/office/drawing/2014/main" id="{D8CB69E9-F150-559A-875C-9286405B77AF}"/>
              </a:ext>
            </a:extLst>
          </p:cNvPr>
          <p:cNvSpPr txBox="1"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 altLang="es-PE"/>
          </a:p>
        </p:txBody>
      </p:sp>
      <p:sp>
        <p:nvSpPr>
          <p:cNvPr id="4" name="Google Shape;10;p9">
            <a:extLst>
              <a:ext uri="{FF2B5EF4-FFF2-40B4-BE49-F238E27FC236}">
                <a16:creationId xmlns:a16="http://schemas.microsoft.com/office/drawing/2014/main" id="{D60DDD1F-A7B3-E67B-FE98-F252FC2DA006}"/>
              </a:ext>
            </a:extLst>
          </p:cNvPr>
          <p:cNvSpPr txBox="1">
            <a:spLocks noGrp="1" noChangeArrowheads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AD29F4-067E-4CB7-A90B-174774C02339}" type="slidenum">
              <a:rPr lang="es-PE" altLang="es-PE"/>
              <a:pPr>
                <a:defRPr/>
              </a:pPr>
              <a:t>‹Nº›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443152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Solo el título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" name="Google Shape;8;p9">
            <a:extLst>
              <a:ext uri="{FF2B5EF4-FFF2-40B4-BE49-F238E27FC236}">
                <a16:creationId xmlns:a16="http://schemas.microsoft.com/office/drawing/2014/main" id="{CE4F3B38-F4B2-6FC0-38B7-C66F023D3C7D}"/>
              </a:ext>
            </a:extLst>
          </p:cNvPr>
          <p:cNvSpPr txBox="1"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 altLang="es-PE"/>
          </a:p>
        </p:txBody>
      </p:sp>
      <p:sp>
        <p:nvSpPr>
          <p:cNvPr id="3" name="Google Shape;9;p9">
            <a:extLst>
              <a:ext uri="{FF2B5EF4-FFF2-40B4-BE49-F238E27FC236}">
                <a16:creationId xmlns:a16="http://schemas.microsoft.com/office/drawing/2014/main" id="{A8EAD838-43C3-9B88-78EB-834C62F93AB3}"/>
              </a:ext>
            </a:extLst>
          </p:cNvPr>
          <p:cNvSpPr txBox="1"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 altLang="es-PE"/>
          </a:p>
        </p:txBody>
      </p:sp>
      <p:sp>
        <p:nvSpPr>
          <p:cNvPr id="4" name="Google Shape;10;p9">
            <a:extLst>
              <a:ext uri="{FF2B5EF4-FFF2-40B4-BE49-F238E27FC236}">
                <a16:creationId xmlns:a16="http://schemas.microsoft.com/office/drawing/2014/main" id="{44ABD51E-C5E1-D6E7-6527-979A782C84FD}"/>
              </a:ext>
            </a:extLst>
          </p:cNvPr>
          <p:cNvSpPr txBox="1">
            <a:spLocks noGrp="1" noChangeArrowheads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284106-7983-43BC-8592-A77D006965F3}" type="slidenum">
              <a:rPr lang="es-PE" altLang="es-PE"/>
              <a:pPr>
                <a:defRPr/>
              </a:pPr>
              <a:t>‹Nº›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4260050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En blanco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;p9">
            <a:extLst>
              <a:ext uri="{FF2B5EF4-FFF2-40B4-BE49-F238E27FC236}">
                <a16:creationId xmlns:a16="http://schemas.microsoft.com/office/drawing/2014/main" id="{898A1B5C-4FC4-B5E4-D53B-04C33AFA8C5E}"/>
              </a:ext>
            </a:extLst>
          </p:cNvPr>
          <p:cNvSpPr txBox="1"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 altLang="es-PE"/>
          </a:p>
        </p:txBody>
      </p:sp>
      <p:sp>
        <p:nvSpPr>
          <p:cNvPr id="3" name="Google Shape;9;p9">
            <a:extLst>
              <a:ext uri="{FF2B5EF4-FFF2-40B4-BE49-F238E27FC236}">
                <a16:creationId xmlns:a16="http://schemas.microsoft.com/office/drawing/2014/main" id="{8FCFFDE8-E8FB-D1C1-40C4-56F62493FB62}"/>
              </a:ext>
            </a:extLst>
          </p:cNvPr>
          <p:cNvSpPr txBox="1"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 altLang="es-PE"/>
          </a:p>
        </p:txBody>
      </p:sp>
      <p:sp>
        <p:nvSpPr>
          <p:cNvPr id="4" name="Google Shape;10;p9">
            <a:extLst>
              <a:ext uri="{FF2B5EF4-FFF2-40B4-BE49-F238E27FC236}">
                <a16:creationId xmlns:a16="http://schemas.microsoft.com/office/drawing/2014/main" id="{03350294-2EC8-5EBC-3544-413AEA163DC4}"/>
              </a:ext>
            </a:extLst>
          </p:cNvPr>
          <p:cNvSpPr txBox="1">
            <a:spLocks noGrp="1" noChangeArrowheads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1EE85-B795-4E48-884C-757B4353CC46}" type="slidenum">
              <a:rPr lang="es-PE" altLang="es-PE"/>
              <a:pPr>
                <a:defRPr/>
              </a:pPr>
              <a:t>‹Nº›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4173938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Contenido con título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" name="Google Shape;8;p9">
            <a:extLst>
              <a:ext uri="{FF2B5EF4-FFF2-40B4-BE49-F238E27FC236}">
                <a16:creationId xmlns:a16="http://schemas.microsoft.com/office/drawing/2014/main" id="{EC375E65-2380-607D-B48C-C151CC189D69}"/>
              </a:ext>
            </a:extLst>
          </p:cNvPr>
          <p:cNvSpPr txBox="1"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 altLang="es-PE"/>
          </a:p>
        </p:txBody>
      </p:sp>
      <p:sp>
        <p:nvSpPr>
          <p:cNvPr id="3" name="Google Shape;9;p9">
            <a:extLst>
              <a:ext uri="{FF2B5EF4-FFF2-40B4-BE49-F238E27FC236}">
                <a16:creationId xmlns:a16="http://schemas.microsoft.com/office/drawing/2014/main" id="{477EBDA9-3B28-180A-9F8B-CF41B6D0F76A}"/>
              </a:ext>
            </a:extLst>
          </p:cNvPr>
          <p:cNvSpPr txBox="1"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 altLang="es-PE"/>
          </a:p>
        </p:txBody>
      </p:sp>
      <p:sp>
        <p:nvSpPr>
          <p:cNvPr id="4" name="Google Shape;10;p9">
            <a:extLst>
              <a:ext uri="{FF2B5EF4-FFF2-40B4-BE49-F238E27FC236}">
                <a16:creationId xmlns:a16="http://schemas.microsoft.com/office/drawing/2014/main" id="{15C15A03-8896-8B7C-CD12-7040C7843CBD}"/>
              </a:ext>
            </a:extLst>
          </p:cNvPr>
          <p:cNvSpPr txBox="1">
            <a:spLocks noGrp="1" noChangeArrowheads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24F4B-59EA-4B63-8D13-7C2D7542180D}" type="slidenum">
              <a:rPr lang="es-PE" altLang="es-PE"/>
              <a:pPr>
                <a:defRPr/>
              </a:pPr>
              <a:t>‹Nº›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3475325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Imagen con título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" name="Google Shape;8;p9">
            <a:extLst>
              <a:ext uri="{FF2B5EF4-FFF2-40B4-BE49-F238E27FC236}">
                <a16:creationId xmlns:a16="http://schemas.microsoft.com/office/drawing/2014/main" id="{D5A17258-5B09-3E6E-CF46-341A433AE578}"/>
              </a:ext>
            </a:extLst>
          </p:cNvPr>
          <p:cNvSpPr txBox="1"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 altLang="es-PE"/>
          </a:p>
        </p:txBody>
      </p:sp>
      <p:sp>
        <p:nvSpPr>
          <p:cNvPr id="3" name="Google Shape;9;p9">
            <a:extLst>
              <a:ext uri="{FF2B5EF4-FFF2-40B4-BE49-F238E27FC236}">
                <a16:creationId xmlns:a16="http://schemas.microsoft.com/office/drawing/2014/main" id="{7535BF7E-2A0A-49AD-4AFB-4EBB77DBF355}"/>
              </a:ext>
            </a:extLst>
          </p:cNvPr>
          <p:cNvSpPr txBox="1"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 altLang="es-PE"/>
          </a:p>
        </p:txBody>
      </p:sp>
      <p:sp>
        <p:nvSpPr>
          <p:cNvPr id="4" name="Google Shape;10;p9">
            <a:extLst>
              <a:ext uri="{FF2B5EF4-FFF2-40B4-BE49-F238E27FC236}">
                <a16:creationId xmlns:a16="http://schemas.microsoft.com/office/drawing/2014/main" id="{75222014-F3A4-39BC-E4BC-EB8F33F4FEA0}"/>
              </a:ext>
            </a:extLst>
          </p:cNvPr>
          <p:cNvSpPr txBox="1">
            <a:spLocks noGrp="1" noChangeArrowheads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AED7D0-56E0-467D-9532-A7BD1ED3C8FF}" type="slidenum">
              <a:rPr lang="es-PE" altLang="es-PE"/>
              <a:pPr>
                <a:defRPr/>
              </a:pPr>
              <a:t>‹Nº›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1779650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6;p9">
            <a:extLst>
              <a:ext uri="{FF2B5EF4-FFF2-40B4-BE49-F238E27FC236}">
                <a16:creationId xmlns:a16="http://schemas.microsoft.com/office/drawing/2014/main" id="{631700B9-C13E-1C01-C066-9B5DDE394C27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s-PE" altLang="es-PE">
              <a:sym typeface="Arial" panose="020B0604020202020204" pitchFamily="34" charset="0"/>
            </a:endParaRPr>
          </a:p>
        </p:txBody>
      </p:sp>
      <p:sp>
        <p:nvSpPr>
          <p:cNvPr id="1027" name="Google Shape;7;p9">
            <a:extLst>
              <a:ext uri="{FF2B5EF4-FFF2-40B4-BE49-F238E27FC236}">
                <a16:creationId xmlns:a16="http://schemas.microsoft.com/office/drawing/2014/main" id="{7437403E-F856-424E-AE03-0AAD0B72426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s-PE" altLang="es-PE">
              <a:sym typeface="Arial" panose="020B0604020202020204" pitchFamily="34" charset="0"/>
            </a:endParaRPr>
          </a:p>
        </p:txBody>
      </p:sp>
      <p:sp>
        <p:nvSpPr>
          <p:cNvPr id="1028" name="Google Shape;8;p9">
            <a:extLst>
              <a:ext uri="{FF2B5EF4-FFF2-40B4-BE49-F238E27FC236}">
                <a16:creationId xmlns:a16="http://schemas.microsoft.com/office/drawing/2014/main" id="{B9A46E58-B429-A0EA-0C64-054A9DD2AC5C}"/>
              </a:ext>
            </a:extLst>
          </p:cNvPr>
          <p:cNvSpPr txBox="1">
            <a:spLocks noGrp="1" noChangeArrowheads="1"/>
          </p:cNvSpPr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200">
                <a:solidFill>
                  <a:srgbClr val="88888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endParaRPr lang="es-PE" altLang="es-PE"/>
          </a:p>
        </p:txBody>
      </p:sp>
      <p:sp>
        <p:nvSpPr>
          <p:cNvPr id="1029" name="Google Shape;9;p9">
            <a:extLst>
              <a:ext uri="{FF2B5EF4-FFF2-40B4-BE49-F238E27FC236}">
                <a16:creationId xmlns:a16="http://schemas.microsoft.com/office/drawing/2014/main" id="{A19F7957-717E-204A-39AD-2DA07EB8CEFE}"/>
              </a:ext>
            </a:extLst>
          </p:cNvPr>
          <p:cNvSpPr txBox="1">
            <a:spLocks noGrp="1" noChangeArrowheads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200">
                <a:solidFill>
                  <a:srgbClr val="88888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endParaRPr lang="es-PE" altLang="es-PE"/>
          </a:p>
        </p:txBody>
      </p:sp>
      <p:sp>
        <p:nvSpPr>
          <p:cNvPr id="1030" name="Google Shape;10;p9">
            <a:extLst>
              <a:ext uri="{FF2B5EF4-FFF2-40B4-BE49-F238E27FC236}">
                <a16:creationId xmlns:a16="http://schemas.microsoft.com/office/drawing/2014/main" id="{15B5F2DC-024E-9C9D-C829-4B30EC44E26F}"/>
              </a:ext>
            </a:extLst>
          </p:cNvPr>
          <p:cNvSpPr txBox="1">
            <a:spLocks noGrp="1" noChangeArrowheads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Font typeface="Arial" panose="020B0604020202020204" pitchFamily="34" charset="0"/>
              <a:buNone/>
              <a:defRPr sz="1200">
                <a:solidFill>
                  <a:srgbClr val="88888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fld id="{BF12F012-767D-4C1F-8590-ED88F7F3A113}" type="slidenum">
              <a:rPr lang="es-PE" altLang="es-PE"/>
              <a:pPr>
                <a:defRPr/>
              </a:pPr>
              <a:t>‹Nº›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61433681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09600" y="548633"/>
            <a:ext cx="11017200" cy="8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Fira Sans"/>
              <a:buNone/>
              <a:defRPr sz="2800">
                <a:latin typeface="Fira Sans"/>
                <a:ea typeface="Fira Sans"/>
                <a:cs typeface="Fira Sans"/>
                <a:sym typeface="Fir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Fira Sans"/>
              <a:buNone/>
              <a:defRPr sz="2800">
                <a:latin typeface="Fira Sans"/>
                <a:ea typeface="Fira Sans"/>
                <a:cs typeface="Fira Sans"/>
                <a:sym typeface="Fira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Fira Sans"/>
              <a:buNone/>
              <a:defRPr sz="2800">
                <a:latin typeface="Fira Sans"/>
                <a:ea typeface="Fira Sans"/>
                <a:cs typeface="Fira Sans"/>
                <a:sym typeface="Fira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Fira Sans"/>
              <a:buNone/>
              <a:defRPr sz="2800">
                <a:latin typeface="Fira Sans"/>
                <a:ea typeface="Fira Sans"/>
                <a:cs typeface="Fira Sans"/>
                <a:sym typeface="Fira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Fira Sans"/>
              <a:buNone/>
              <a:defRPr sz="2800">
                <a:latin typeface="Fira Sans"/>
                <a:ea typeface="Fira Sans"/>
                <a:cs typeface="Fira Sans"/>
                <a:sym typeface="Fira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Fira Sans"/>
              <a:buNone/>
              <a:defRPr sz="2800">
                <a:latin typeface="Fira Sans"/>
                <a:ea typeface="Fira Sans"/>
                <a:cs typeface="Fira Sans"/>
                <a:sym typeface="Fira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Fira Sans"/>
              <a:buNone/>
              <a:defRPr sz="2800">
                <a:latin typeface="Fira Sans"/>
                <a:ea typeface="Fira Sans"/>
                <a:cs typeface="Fira Sans"/>
                <a:sym typeface="Fira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Fira Sans"/>
              <a:buNone/>
              <a:defRPr sz="2800">
                <a:latin typeface="Fira Sans"/>
                <a:ea typeface="Fira Sans"/>
                <a:cs typeface="Fira Sans"/>
                <a:sym typeface="Fira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Fira Sans"/>
              <a:buNone/>
              <a:defRPr sz="2800"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09600" y="1536865"/>
            <a:ext cx="11017200" cy="4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  <a:defRPr sz="1800"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5356027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1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chart" Target="../charts/chart4.xml"/><Relationship Id="rId7" Type="http://schemas.openxmlformats.org/officeDocument/2006/relationships/image" Target="../media/image21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0.png"/><Relationship Id="rId11" Type="http://schemas.openxmlformats.org/officeDocument/2006/relationships/image" Target="../media/image24.png"/><Relationship Id="rId5" Type="http://schemas.openxmlformats.org/officeDocument/2006/relationships/image" Target="../media/image19.png"/><Relationship Id="rId10" Type="http://schemas.openxmlformats.org/officeDocument/2006/relationships/image" Target="../media/image23.png"/><Relationship Id="rId4" Type="http://schemas.openxmlformats.org/officeDocument/2006/relationships/image" Target="../media/image1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96;p2">
            <a:extLst>
              <a:ext uri="{FF2B5EF4-FFF2-40B4-BE49-F238E27FC236}">
                <a16:creationId xmlns:a16="http://schemas.microsoft.com/office/drawing/2014/main" id="{332BFECF-DC7C-196B-A102-C3F0C87B9775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292"/>
          <a:stretch>
            <a:fillRect/>
          </a:stretch>
        </p:blipFill>
        <p:spPr bwMode="auto">
          <a:xfrm>
            <a:off x="-196850" y="0"/>
            <a:ext cx="12388850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6539255D-7B0C-4D11-D659-E134A1041A15}"/>
              </a:ext>
            </a:extLst>
          </p:cNvPr>
          <p:cNvSpPr txBox="1"/>
          <p:nvPr/>
        </p:nvSpPr>
        <p:spPr>
          <a:xfrm>
            <a:off x="3476367" y="5013521"/>
            <a:ext cx="5492209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800" b="1" dirty="0">
                <a:solidFill>
                  <a:srgbClr val="009999"/>
                </a:solidFill>
                <a:latin typeface="Century Gothic" panose="020B0502020202020204" pitchFamily="34" charset="0"/>
              </a:rPr>
              <a:t>Tendencias mercado de frutas</a:t>
            </a:r>
          </a:p>
          <a:p>
            <a:pPr algn="ctr"/>
            <a:endParaRPr lang="es-ES" sz="2800" b="1" dirty="0">
              <a:solidFill>
                <a:srgbClr val="009999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s-ES" b="1" dirty="0">
                <a:solidFill>
                  <a:srgbClr val="009999"/>
                </a:solidFill>
                <a:latin typeface="Century Gothic" panose="020B0502020202020204" pitchFamily="34" charset="0"/>
              </a:rPr>
              <a:t>Unidad de Inteligencia Comercial</a:t>
            </a:r>
          </a:p>
          <a:p>
            <a:pPr algn="ctr"/>
            <a:r>
              <a:rPr lang="es-ES" b="1" dirty="0">
                <a:solidFill>
                  <a:srgbClr val="009999"/>
                </a:solidFill>
                <a:latin typeface="Century Gothic" panose="020B0502020202020204" pitchFamily="34" charset="0"/>
              </a:rPr>
              <a:t>2023</a:t>
            </a:r>
            <a:endParaRPr lang="es-PE" b="1" dirty="0">
              <a:solidFill>
                <a:srgbClr val="009999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098" name="Picture 2" descr="Esta es la cantidad de azúcar que aportan las frutas, ordenadas de más a  menos (y las que más engordan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221" y="584672"/>
            <a:ext cx="7628708" cy="4291149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7452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96;p2">
            <a:extLst>
              <a:ext uri="{FF2B5EF4-FFF2-40B4-BE49-F238E27FC236}">
                <a16:creationId xmlns:a16="http://schemas.microsoft.com/office/drawing/2014/main" id="{332BFECF-DC7C-196B-A102-C3F0C87B9775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292"/>
          <a:stretch>
            <a:fillRect/>
          </a:stretch>
        </p:blipFill>
        <p:spPr bwMode="auto">
          <a:xfrm>
            <a:off x="-196850" y="0"/>
            <a:ext cx="12388850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0" y="2364377"/>
            <a:ext cx="12192000" cy="1606732"/>
          </a:xfrm>
          <a:prstGeom prst="rect">
            <a:avLst/>
          </a:prstGeom>
          <a:solidFill>
            <a:srgbClr val="00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PANORAMA NACIONAL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73184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96;p2">
            <a:extLst>
              <a:ext uri="{FF2B5EF4-FFF2-40B4-BE49-F238E27FC236}">
                <a16:creationId xmlns:a16="http://schemas.microsoft.com/office/drawing/2014/main" id="{332BFECF-DC7C-196B-A102-C3F0C87B9775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292"/>
          <a:stretch>
            <a:fillRect/>
          </a:stretch>
        </p:blipFill>
        <p:spPr bwMode="auto">
          <a:xfrm>
            <a:off x="-196850" y="0"/>
            <a:ext cx="12388850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6272ABEC-CA95-2F54-EB54-67DCA2C3939F}"/>
              </a:ext>
            </a:extLst>
          </p:cNvPr>
          <p:cNvSpPr txBox="1"/>
          <p:nvPr/>
        </p:nvSpPr>
        <p:spPr>
          <a:xfrm>
            <a:off x="474029" y="486450"/>
            <a:ext cx="4589718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PRODUCCIÓN PERUANA DE FRUTAS</a:t>
            </a:r>
            <a:endParaRPr lang="es-PE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230507" y="6488668"/>
            <a:ext cx="198002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/>
              <a:t>Fuente: DGESEP-MIDAGRI</a:t>
            </a:r>
          </a:p>
        </p:txBody>
      </p:sp>
      <p:sp>
        <p:nvSpPr>
          <p:cNvPr id="6" name="Rectángulo 5"/>
          <p:cNvSpPr/>
          <p:nvPr/>
        </p:nvSpPr>
        <p:spPr>
          <a:xfrm>
            <a:off x="370115" y="2078851"/>
            <a:ext cx="509015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400" dirty="0"/>
              <a:t>En el año 2022, la producción peruana de frutas registró 7.8 millones de toneladas, teniendo en con</a:t>
            </a:r>
            <a:r>
              <a:rPr lang="en-US" sz="1400" dirty="0" err="1"/>
              <a:t>sideración</a:t>
            </a:r>
            <a:r>
              <a:rPr lang="en-US" sz="1400" dirty="0"/>
              <a:t> la </a:t>
            </a:r>
            <a:r>
              <a:rPr lang="en-US" sz="1400" dirty="0" err="1"/>
              <a:t>producción</a:t>
            </a:r>
            <a:r>
              <a:rPr lang="en-US" sz="1400" dirty="0"/>
              <a:t> de 23 </a:t>
            </a:r>
            <a:r>
              <a:rPr lang="en-US" sz="1400" dirty="0" err="1"/>
              <a:t>frutas</a:t>
            </a:r>
            <a:r>
              <a:rPr lang="en-US" sz="1400" dirty="0"/>
              <a:t>.</a:t>
            </a:r>
          </a:p>
          <a:p>
            <a:endParaRPr lang="es-MX" sz="1400" dirty="0"/>
          </a:p>
          <a:p>
            <a:r>
              <a:rPr lang="es-MX" sz="1400" dirty="0"/>
              <a:t>Las frutas más representativas por sus mayores volúmenes de producción fueron: Arándanos (33.8%), uvas (16.9%), palta (13.0%) y plátanos (10.6%). </a:t>
            </a:r>
          </a:p>
          <a:p>
            <a:endParaRPr lang="es-MX" sz="1400" dirty="0"/>
          </a:p>
          <a:p>
            <a:r>
              <a:rPr lang="es-MX" sz="1400" dirty="0"/>
              <a:t>Las que han tenido un crecimiento significativo durante el año 2022 fueron fresas (+30.7%), arándanos (+28.2%), maracuyá (+14.8%), mangos (+11.7%), mandarinas (+11.5%) uvas (+11.3%) y paltas (+11-1%). </a:t>
            </a:r>
            <a:endParaRPr lang="en-US" sz="1400" dirty="0"/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5728775"/>
              </p:ext>
            </p:extLst>
          </p:nvPr>
        </p:nvGraphicFramePr>
        <p:xfrm>
          <a:off x="6346423" y="1041863"/>
          <a:ext cx="5318707" cy="5368679"/>
        </p:xfrm>
        <a:graphic>
          <a:graphicData uri="http://schemas.openxmlformats.org/drawingml/2006/table">
            <a:tbl>
              <a:tblPr/>
              <a:tblGrid>
                <a:gridCol w="1295099">
                  <a:extLst>
                    <a:ext uri="{9D8B030D-6E8A-4147-A177-3AD203B41FA5}">
                      <a16:colId xmlns:a16="http://schemas.microsoft.com/office/drawing/2014/main" val="3447639269"/>
                    </a:ext>
                  </a:extLst>
                </a:gridCol>
                <a:gridCol w="1005902">
                  <a:extLst>
                    <a:ext uri="{9D8B030D-6E8A-4147-A177-3AD203B41FA5}">
                      <a16:colId xmlns:a16="http://schemas.microsoft.com/office/drawing/2014/main" val="2787439072"/>
                    </a:ext>
                  </a:extLst>
                </a:gridCol>
                <a:gridCol w="1005902">
                  <a:extLst>
                    <a:ext uri="{9D8B030D-6E8A-4147-A177-3AD203B41FA5}">
                      <a16:colId xmlns:a16="http://schemas.microsoft.com/office/drawing/2014/main" val="1615055631"/>
                    </a:ext>
                  </a:extLst>
                </a:gridCol>
                <a:gridCol w="1005902">
                  <a:extLst>
                    <a:ext uri="{9D8B030D-6E8A-4147-A177-3AD203B41FA5}">
                      <a16:colId xmlns:a16="http://schemas.microsoft.com/office/drawing/2014/main" val="2397549152"/>
                    </a:ext>
                  </a:extLst>
                </a:gridCol>
                <a:gridCol w="1005902">
                  <a:extLst>
                    <a:ext uri="{9D8B030D-6E8A-4147-A177-3AD203B41FA5}">
                      <a16:colId xmlns:a16="http://schemas.microsoft.com/office/drawing/2014/main" val="2844837517"/>
                    </a:ext>
                  </a:extLst>
                </a:gridCol>
              </a:tblGrid>
              <a:tr h="33039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Principales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productos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49" marR="8149" marT="81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B88D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Enero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-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Diciembre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B88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2874647"/>
                  </a:ext>
                </a:extLst>
              </a:tr>
              <a:tr h="1943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2021 </a:t>
                      </a: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B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2022 </a:t>
                      </a: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B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 Particip.</a:t>
                      </a: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B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Var. % '22 vs '21</a:t>
                      </a: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B8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2841446"/>
                  </a:ext>
                </a:extLst>
              </a:tr>
              <a:tr h="19434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Subsector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frutas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5DB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6,845.400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5DB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7,774.802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5DB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100.0%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5DB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13.6%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5DB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7724439"/>
                  </a:ext>
                </a:extLst>
              </a:tr>
              <a:tr h="19434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err="1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Arándanos</a:t>
                      </a:r>
                      <a:endParaRPr lang="en-US" sz="1200" b="0" i="0" u="none" strike="noStrike" dirty="0">
                        <a:solidFill>
                          <a:srgbClr val="305496"/>
                        </a:solidFill>
                        <a:effectLst/>
                        <a:latin typeface="+mn-lt"/>
                      </a:endParaRP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2,046.591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2,624.475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33.8%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28.2%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8089039"/>
                  </a:ext>
                </a:extLst>
              </a:tr>
              <a:tr h="19434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err="1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Uva</a:t>
                      </a:r>
                      <a:endParaRPr lang="en-US" sz="1200" b="0" i="0" u="none" strike="noStrike" dirty="0">
                        <a:solidFill>
                          <a:srgbClr val="305496"/>
                        </a:solidFill>
                        <a:effectLst/>
                        <a:latin typeface="+mn-lt"/>
                      </a:endParaRP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1,177.474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1,310.508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16.9%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11.3%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5930435"/>
                  </a:ext>
                </a:extLst>
              </a:tr>
              <a:tr h="19434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Palta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911.122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1,011.951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13.0%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11.1%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6775673"/>
                  </a:ext>
                </a:extLst>
              </a:tr>
              <a:tr h="19434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Plátano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803.157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822.013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10.6%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2.3%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5882536"/>
                  </a:ext>
                </a:extLst>
              </a:tr>
              <a:tr h="19434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Mandarina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425.090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474.062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6.1%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11.5%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2985510"/>
                  </a:ext>
                </a:extLst>
              </a:tr>
              <a:tr h="19434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Mango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240.370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268.430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3.5%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11.7%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5794801"/>
                  </a:ext>
                </a:extLst>
              </a:tr>
              <a:tr h="19434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Naranja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248.113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256.306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3.3%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3.3%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1346501"/>
                  </a:ext>
                </a:extLst>
              </a:tr>
              <a:tr h="19434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Piña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219.942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219.334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2.8%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-0.3%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1631167"/>
                  </a:ext>
                </a:extLst>
              </a:tr>
              <a:tr h="19434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Limón sutíl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140.769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143.053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1.8%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1.6%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3401114"/>
                  </a:ext>
                </a:extLst>
              </a:tr>
              <a:tr h="19434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Manzana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95.562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97.665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1.3%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2.2%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782547"/>
                  </a:ext>
                </a:extLst>
              </a:tr>
              <a:tr h="19434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Granadilla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85.882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81.372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1.0%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-5.3%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8310774"/>
                  </a:ext>
                </a:extLst>
              </a:tr>
              <a:tr h="19434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Maracuyá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59.205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67.956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0.9%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14.8%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6868772"/>
                  </a:ext>
                </a:extLst>
              </a:tr>
              <a:tr h="19434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Melocotón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62.232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63.910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0.8%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2.7%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9214414"/>
                  </a:ext>
                </a:extLst>
              </a:tr>
              <a:tr h="19434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Papaya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54.205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50.161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0.6%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-7.5%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1495247"/>
                  </a:ext>
                </a:extLst>
              </a:tr>
              <a:tr h="19434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Pecana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43.319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45.621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0.6%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5.3%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6410608"/>
                  </a:ext>
                </a:extLst>
              </a:tr>
              <a:tr h="19434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Fresa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34.410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44.968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0.6%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30.7%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5924859"/>
                  </a:ext>
                </a:extLst>
              </a:tr>
              <a:tr h="19434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Tangelo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45.209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44.053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0.6%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-2.6%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3830089"/>
                  </a:ext>
                </a:extLst>
              </a:tr>
              <a:tr h="19434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Sandía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48.529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42.052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0.5%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-13.3%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3936796"/>
                  </a:ext>
                </a:extLst>
              </a:tr>
              <a:tr h="19434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Chirimoya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27.162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30.716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0.4%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13.1%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0424047"/>
                  </a:ext>
                </a:extLst>
              </a:tr>
              <a:tr h="19434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Tuna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27.011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28.600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0.4%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5.9%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0065516"/>
                  </a:ext>
                </a:extLst>
              </a:tr>
              <a:tr h="19434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Lúcuma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21.690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21.690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0.3%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0.0%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3049087"/>
                  </a:ext>
                </a:extLst>
              </a:tr>
              <a:tr h="19434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Pacae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16.009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13.659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0.2%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-14.7%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922019"/>
                  </a:ext>
                </a:extLst>
              </a:tr>
              <a:tr h="19434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Melón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12.348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12.247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0.2%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-0.8%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3361206"/>
                  </a:ext>
                </a:extLst>
              </a:tr>
            </a:tbl>
          </a:graphicData>
        </a:graphic>
      </p:graphicFrame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1108" y="4898021"/>
            <a:ext cx="1067208" cy="106720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029" y="4756507"/>
            <a:ext cx="1208722" cy="120872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6"/>
          <a:srcRect t="10687" r="5301" b="14952"/>
          <a:stretch/>
        </p:blipFill>
        <p:spPr>
          <a:xfrm>
            <a:off x="3303313" y="4738201"/>
            <a:ext cx="1585908" cy="1245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9526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96;p2">
            <a:extLst>
              <a:ext uri="{FF2B5EF4-FFF2-40B4-BE49-F238E27FC236}">
                <a16:creationId xmlns:a16="http://schemas.microsoft.com/office/drawing/2014/main" id="{332BFECF-DC7C-196B-A102-C3F0C87B9775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292"/>
          <a:stretch>
            <a:fillRect/>
          </a:stretch>
        </p:blipFill>
        <p:spPr bwMode="auto">
          <a:xfrm>
            <a:off x="-196850" y="0"/>
            <a:ext cx="12388850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6272ABEC-CA95-2F54-EB54-67DCA2C3939F}"/>
              </a:ext>
            </a:extLst>
          </p:cNvPr>
          <p:cNvSpPr txBox="1"/>
          <p:nvPr/>
        </p:nvSpPr>
        <p:spPr>
          <a:xfrm>
            <a:off x="474029" y="486450"/>
            <a:ext cx="4589718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PRODUCCIÓN PERUANA DE FRUTAS</a:t>
            </a:r>
            <a:endParaRPr lang="es-PE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7926333"/>
              </p:ext>
            </p:extLst>
          </p:nvPr>
        </p:nvGraphicFramePr>
        <p:xfrm>
          <a:off x="2964034" y="1747828"/>
          <a:ext cx="7682195" cy="4944846"/>
        </p:xfrm>
        <a:graphic>
          <a:graphicData uri="http://schemas.openxmlformats.org/drawingml/2006/table">
            <a:tbl>
              <a:tblPr/>
              <a:tblGrid>
                <a:gridCol w="2685493">
                  <a:extLst>
                    <a:ext uri="{9D8B030D-6E8A-4147-A177-3AD203B41FA5}">
                      <a16:colId xmlns:a16="http://schemas.microsoft.com/office/drawing/2014/main" val="2663268886"/>
                    </a:ext>
                  </a:extLst>
                </a:gridCol>
                <a:gridCol w="748570">
                  <a:extLst>
                    <a:ext uri="{9D8B030D-6E8A-4147-A177-3AD203B41FA5}">
                      <a16:colId xmlns:a16="http://schemas.microsoft.com/office/drawing/2014/main" val="1713182466"/>
                    </a:ext>
                  </a:extLst>
                </a:gridCol>
                <a:gridCol w="748570">
                  <a:extLst>
                    <a:ext uri="{9D8B030D-6E8A-4147-A177-3AD203B41FA5}">
                      <a16:colId xmlns:a16="http://schemas.microsoft.com/office/drawing/2014/main" val="3843685342"/>
                    </a:ext>
                  </a:extLst>
                </a:gridCol>
                <a:gridCol w="461618">
                  <a:extLst>
                    <a:ext uri="{9D8B030D-6E8A-4147-A177-3AD203B41FA5}">
                      <a16:colId xmlns:a16="http://schemas.microsoft.com/office/drawing/2014/main" val="2149625201"/>
                    </a:ext>
                  </a:extLst>
                </a:gridCol>
                <a:gridCol w="552069">
                  <a:extLst>
                    <a:ext uri="{9D8B030D-6E8A-4147-A177-3AD203B41FA5}">
                      <a16:colId xmlns:a16="http://schemas.microsoft.com/office/drawing/2014/main" val="3955763745"/>
                    </a:ext>
                  </a:extLst>
                </a:gridCol>
                <a:gridCol w="748570">
                  <a:extLst>
                    <a:ext uri="{9D8B030D-6E8A-4147-A177-3AD203B41FA5}">
                      <a16:colId xmlns:a16="http://schemas.microsoft.com/office/drawing/2014/main" val="546638764"/>
                    </a:ext>
                  </a:extLst>
                </a:gridCol>
                <a:gridCol w="748570">
                  <a:extLst>
                    <a:ext uri="{9D8B030D-6E8A-4147-A177-3AD203B41FA5}">
                      <a16:colId xmlns:a16="http://schemas.microsoft.com/office/drawing/2014/main" val="1955983556"/>
                    </a:ext>
                  </a:extLst>
                </a:gridCol>
                <a:gridCol w="439785">
                  <a:extLst>
                    <a:ext uri="{9D8B030D-6E8A-4147-A177-3AD203B41FA5}">
                      <a16:colId xmlns:a16="http://schemas.microsoft.com/office/drawing/2014/main" val="3147902544"/>
                    </a:ext>
                  </a:extLst>
                </a:gridCol>
                <a:gridCol w="548950">
                  <a:extLst>
                    <a:ext uri="{9D8B030D-6E8A-4147-A177-3AD203B41FA5}">
                      <a16:colId xmlns:a16="http://schemas.microsoft.com/office/drawing/2014/main" val="3571406206"/>
                    </a:ext>
                  </a:extLst>
                </a:gridCol>
              </a:tblGrid>
              <a:tr h="176842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PERÚ: VALOR BRUTO DE LA PRODUCCIÓN AGROPECUARIA POR SUBSECTORES</a:t>
                      </a:r>
                    </a:p>
                  </a:txBody>
                  <a:tcPr marL="8482" marR="8482" marT="8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4127606"/>
                  </a:ext>
                </a:extLst>
              </a:tr>
              <a:tr h="176842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(Millones de soles a precios 2007)</a:t>
                      </a:r>
                    </a:p>
                  </a:txBody>
                  <a:tcPr marL="8482" marR="8482" marT="8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6744436"/>
                  </a:ext>
                </a:extLst>
              </a:tr>
              <a:tr h="176842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82" marR="8482" marT="8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82" marR="8482" marT="8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82" marR="8482" marT="8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82" marR="8482" marT="8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82" marR="8482" marT="8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82" marR="8482" marT="8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82" marR="8482" marT="8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82" marR="8482" marT="8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82" marR="8482" marT="8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7540684"/>
                  </a:ext>
                </a:extLst>
              </a:tr>
              <a:tr h="17684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8482" marR="8482" marT="8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B88D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Enero-Diciembre</a:t>
                      </a:r>
                    </a:p>
                  </a:txBody>
                  <a:tcPr marL="8482" marR="8482" marT="8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B88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Enero - Mayo</a:t>
                      </a:r>
                    </a:p>
                  </a:txBody>
                  <a:tcPr marL="8482" marR="8482" marT="8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8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4295287"/>
                  </a:ext>
                </a:extLst>
              </a:tr>
              <a:tr h="3536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Principales productos</a:t>
                      </a:r>
                    </a:p>
                  </a:txBody>
                  <a:tcPr marL="8482" marR="8482" marT="8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3B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2021 p</a:t>
                      </a:r>
                    </a:p>
                  </a:txBody>
                  <a:tcPr marL="8482" marR="8482" marT="8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B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2022 p</a:t>
                      </a:r>
                    </a:p>
                  </a:txBody>
                  <a:tcPr marL="8482" marR="8482" marT="8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B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Partic. %</a:t>
                      </a:r>
                    </a:p>
                  </a:txBody>
                  <a:tcPr marL="8482" marR="8482" marT="8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B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Var. % '22/'21</a:t>
                      </a:r>
                    </a:p>
                  </a:txBody>
                  <a:tcPr marL="8482" marR="8482" marT="8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B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2022 p</a:t>
                      </a:r>
                    </a:p>
                  </a:txBody>
                  <a:tcPr marL="8482" marR="8482" marT="8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8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2023 p</a:t>
                      </a:r>
                    </a:p>
                  </a:txBody>
                  <a:tcPr marL="8482" marR="8482" marT="8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8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Partic.. %</a:t>
                      </a:r>
                    </a:p>
                  </a:txBody>
                  <a:tcPr marL="8482" marR="8482" marT="8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8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Var. % '22/'21</a:t>
                      </a:r>
                    </a:p>
                  </a:txBody>
                  <a:tcPr marL="8482" marR="8482" marT="8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0879380"/>
                  </a:ext>
                </a:extLst>
              </a:tr>
              <a:tr h="1768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Sector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Agropecuario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8482" marR="8482" marT="8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4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39,529.6 </a:t>
                      </a:r>
                    </a:p>
                  </a:txBody>
                  <a:tcPr marL="8482" marR="8482" marT="8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4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41,234.0 </a:t>
                      </a:r>
                    </a:p>
                  </a:txBody>
                  <a:tcPr marL="8482" marR="8482" marT="848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4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8482" marR="8482" marT="848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4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4.3   </a:t>
                      </a:r>
                    </a:p>
                  </a:txBody>
                  <a:tcPr marL="8482" marR="8482" marT="848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4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17,536.567  </a:t>
                      </a:r>
                    </a:p>
                  </a:txBody>
                  <a:tcPr marL="8482" marR="8482" marT="8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16,651.682  </a:t>
                      </a:r>
                    </a:p>
                  </a:txBody>
                  <a:tcPr marL="8482" marR="8482" marT="848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8482" marR="8482" marT="848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-5.0   </a:t>
                      </a:r>
                    </a:p>
                  </a:txBody>
                  <a:tcPr marL="8482" marR="8482" marT="848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9073640"/>
                  </a:ext>
                </a:extLst>
              </a:tr>
              <a:tr h="2538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Sub Sector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Agrícola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82" marR="8482" marT="8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5DB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24,837.1 </a:t>
                      </a:r>
                    </a:p>
                  </a:txBody>
                  <a:tcPr marL="8482" marR="8482" marT="8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5DB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26,192.7 </a:t>
                      </a:r>
                    </a:p>
                  </a:txBody>
                  <a:tcPr marL="8482" marR="8482" marT="848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5DB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63.5   </a:t>
                      </a:r>
                    </a:p>
                  </a:txBody>
                  <a:tcPr marL="8482" marR="8482" marT="848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5DB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5.5   </a:t>
                      </a:r>
                    </a:p>
                  </a:txBody>
                  <a:tcPr marL="8482" marR="8482" marT="848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5DB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11,367.5  </a:t>
                      </a:r>
                    </a:p>
                  </a:txBody>
                  <a:tcPr marL="8482" marR="8482" marT="8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0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10,531.2  </a:t>
                      </a:r>
                    </a:p>
                  </a:txBody>
                  <a:tcPr marL="8482" marR="8482" marT="848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0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63.2   </a:t>
                      </a:r>
                    </a:p>
                  </a:txBody>
                  <a:tcPr marL="8482" marR="8482" marT="848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0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-7.4   </a:t>
                      </a:r>
                    </a:p>
                  </a:txBody>
                  <a:tcPr marL="8482" marR="8482" marT="848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0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3533332"/>
                  </a:ext>
                </a:extLst>
              </a:tr>
              <a:tr h="176842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Cereales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4,589.3 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4,585.6 </a:t>
                      </a:r>
                    </a:p>
                  </a:txBody>
                  <a:tcPr marL="8482" marR="8482" marT="848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17.5   </a:t>
                      </a:r>
                    </a:p>
                  </a:txBody>
                  <a:tcPr marL="8482" marR="8482" marT="848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-0.1   </a:t>
                      </a:r>
                    </a:p>
                  </a:txBody>
                  <a:tcPr marL="8482" marR="8482" marT="8482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1,900.1  </a:t>
                      </a:r>
                    </a:p>
                  </a:txBody>
                  <a:tcPr marL="8482" marR="8482" marT="8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1,840.7  </a:t>
                      </a:r>
                    </a:p>
                  </a:txBody>
                  <a:tcPr marL="8482" marR="8482" marT="84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17.5   </a:t>
                      </a:r>
                    </a:p>
                  </a:txBody>
                  <a:tcPr marL="8482" marR="8482" marT="84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-3.1   </a:t>
                      </a:r>
                    </a:p>
                  </a:txBody>
                  <a:tcPr marL="8482" marR="8482" marT="848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9143723"/>
                  </a:ext>
                </a:extLst>
              </a:tr>
              <a:tr h="176842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Hortalizas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2,978.4 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2,915.9 </a:t>
                      </a:r>
                    </a:p>
                  </a:txBody>
                  <a:tcPr marL="8482" marR="8482" marT="848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11.1   </a:t>
                      </a:r>
                    </a:p>
                  </a:txBody>
                  <a:tcPr marL="8482" marR="8482" marT="848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-2.1   </a:t>
                      </a:r>
                    </a:p>
                  </a:txBody>
                  <a:tcPr marL="8482" marR="8482" marT="8482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1,159.3  </a:t>
                      </a:r>
                    </a:p>
                  </a:txBody>
                  <a:tcPr marL="8482" marR="8482" marT="8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1,076.9  </a:t>
                      </a:r>
                    </a:p>
                  </a:txBody>
                  <a:tcPr marL="8482" marR="8482" marT="84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10.2   </a:t>
                      </a:r>
                    </a:p>
                  </a:txBody>
                  <a:tcPr marL="8482" marR="8482" marT="84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-7.1   </a:t>
                      </a:r>
                    </a:p>
                  </a:txBody>
                  <a:tcPr marL="8482" marR="8482" marT="848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1631277"/>
                  </a:ext>
                </a:extLst>
              </a:tr>
              <a:tr h="176842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Frutas y nueces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6,928.3 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7,869.3 </a:t>
                      </a:r>
                    </a:p>
                  </a:txBody>
                  <a:tcPr marL="8482" marR="8482" marT="848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30.0   </a:t>
                      </a:r>
                    </a:p>
                  </a:txBody>
                  <a:tcPr marL="8482" marR="8482" marT="848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13.6   </a:t>
                      </a:r>
                    </a:p>
                  </a:txBody>
                  <a:tcPr marL="8482" marR="8482" marT="8482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2,788.1  </a:t>
                      </a:r>
                    </a:p>
                  </a:txBody>
                  <a:tcPr marL="8482" marR="8482" marT="8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2,964.3  </a:t>
                      </a:r>
                    </a:p>
                  </a:txBody>
                  <a:tcPr marL="8482" marR="8482" marT="84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28.1   </a:t>
                      </a:r>
                    </a:p>
                  </a:txBody>
                  <a:tcPr marL="8482" marR="8482" marT="84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6.3   </a:t>
                      </a:r>
                    </a:p>
                  </a:txBody>
                  <a:tcPr marL="8482" marR="8482" marT="848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8816024"/>
                  </a:ext>
                </a:extLst>
              </a:tr>
              <a:tr h="176842">
                <a:tc>
                  <a:txBody>
                    <a:bodyPr/>
                    <a:lstStyle/>
                    <a:p>
                      <a:pPr algn="l" fontAlgn="t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Semillas aceiteras y frutos oleaginosos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722.6 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948.0 </a:t>
                      </a:r>
                    </a:p>
                  </a:txBody>
                  <a:tcPr marL="8482" marR="8482" marT="848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3.6   </a:t>
                      </a:r>
                    </a:p>
                  </a:txBody>
                  <a:tcPr marL="8482" marR="8482" marT="848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31.2   </a:t>
                      </a:r>
                    </a:p>
                  </a:txBody>
                  <a:tcPr marL="8482" marR="8482" marT="8482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448.4  </a:t>
                      </a:r>
                    </a:p>
                  </a:txBody>
                  <a:tcPr marL="8482" marR="8482" marT="8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417.5  </a:t>
                      </a:r>
                    </a:p>
                  </a:txBody>
                  <a:tcPr marL="8482" marR="8482" marT="84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4.0   </a:t>
                      </a:r>
                    </a:p>
                  </a:txBody>
                  <a:tcPr marL="8482" marR="8482" marT="84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-6.9   </a:t>
                      </a:r>
                    </a:p>
                  </a:txBody>
                  <a:tcPr marL="8482" marR="8482" marT="848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8272741"/>
                  </a:ext>
                </a:extLst>
              </a:tr>
              <a:tr h="318315">
                <a:tc>
                  <a:txBody>
                    <a:bodyPr/>
                    <a:lstStyle/>
                    <a:p>
                      <a:pPr algn="l" fontAlgn="t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Raíces y tubérculos comestibles con alto contenido en almidón o inulina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3,328.5 </a:t>
                      </a:r>
                    </a:p>
                  </a:txBody>
                  <a:tcPr marL="8482" marR="8482" marT="8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3,490.1 </a:t>
                      </a:r>
                    </a:p>
                  </a:txBody>
                  <a:tcPr marL="8482" marR="8482" marT="84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13.3   </a:t>
                      </a:r>
                    </a:p>
                  </a:txBody>
                  <a:tcPr marL="8482" marR="8482" marT="84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4.9   </a:t>
                      </a:r>
                    </a:p>
                  </a:txBody>
                  <a:tcPr marL="8482" marR="8482" marT="848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2,104.3  </a:t>
                      </a:r>
                    </a:p>
                  </a:txBody>
                  <a:tcPr marL="8482" marR="8482" marT="8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1,701.3  </a:t>
                      </a:r>
                    </a:p>
                  </a:txBody>
                  <a:tcPr marL="8482" marR="8482" marT="84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16.2   </a:t>
                      </a:r>
                    </a:p>
                  </a:txBody>
                  <a:tcPr marL="8482" marR="8482" marT="84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-19.1   </a:t>
                      </a:r>
                    </a:p>
                  </a:txBody>
                  <a:tcPr marL="8482" marR="8482" marT="848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1166171"/>
                  </a:ext>
                </a:extLst>
              </a:tr>
              <a:tr h="176842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Cultivos estimulantes, de especias y aromáticos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2,778.3 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2,742.0 </a:t>
                      </a:r>
                    </a:p>
                  </a:txBody>
                  <a:tcPr marL="8482" marR="8482" marT="848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10.5   </a:t>
                      </a:r>
                    </a:p>
                  </a:txBody>
                  <a:tcPr marL="8482" marR="8482" marT="848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-1.3   </a:t>
                      </a:r>
                    </a:p>
                  </a:txBody>
                  <a:tcPr marL="8482" marR="8482" marT="8482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1,181.7  </a:t>
                      </a:r>
                    </a:p>
                  </a:txBody>
                  <a:tcPr marL="8482" marR="8482" marT="8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1,089.4  </a:t>
                      </a:r>
                    </a:p>
                  </a:txBody>
                  <a:tcPr marL="8482" marR="8482" marT="84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10.3   </a:t>
                      </a:r>
                    </a:p>
                  </a:txBody>
                  <a:tcPr marL="8482" marR="8482" marT="84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-7.8   </a:t>
                      </a:r>
                    </a:p>
                  </a:txBody>
                  <a:tcPr marL="8482" marR="8482" marT="848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9436641"/>
                  </a:ext>
                </a:extLst>
              </a:tr>
              <a:tr h="176842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Legumbres (hortalizas leguminosas secas)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472.9 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458.6 </a:t>
                      </a:r>
                    </a:p>
                  </a:txBody>
                  <a:tcPr marL="8482" marR="8482" marT="848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1.8   </a:t>
                      </a:r>
                    </a:p>
                  </a:txBody>
                  <a:tcPr marL="8482" marR="8482" marT="848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-3.0   </a:t>
                      </a:r>
                    </a:p>
                  </a:txBody>
                  <a:tcPr marL="8482" marR="8482" marT="8482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115.7  </a:t>
                      </a:r>
                    </a:p>
                  </a:txBody>
                  <a:tcPr marL="8482" marR="8482" marT="8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103.7  </a:t>
                      </a:r>
                    </a:p>
                  </a:txBody>
                  <a:tcPr marL="8482" marR="8482" marT="84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1.0   </a:t>
                      </a:r>
                    </a:p>
                  </a:txBody>
                  <a:tcPr marL="8482" marR="8482" marT="84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-10.3   </a:t>
                      </a:r>
                    </a:p>
                  </a:txBody>
                  <a:tcPr marL="8482" marR="8482" marT="848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6932345"/>
                  </a:ext>
                </a:extLst>
              </a:tr>
              <a:tr h="176842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Cultivos de azúcar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770.1 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746.3 </a:t>
                      </a:r>
                    </a:p>
                  </a:txBody>
                  <a:tcPr marL="8482" marR="8482" marT="848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2.8   </a:t>
                      </a:r>
                    </a:p>
                  </a:txBody>
                  <a:tcPr marL="8482" marR="8482" marT="848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-3.1   </a:t>
                      </a:r>
                    </a:p>
                  </a:txBody>
                  <a:tcPr marL="8482" marR="8482" marT="8482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256.4  </a:t>
                      </a:r>
                    </a:p>
                  </a:txBody>
                  <a:tcPr marL="8482" marR="8482" marT="8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233.6  </a:t>
                      </a:r>
                    </a:p>
                  </a:txBody>
                  <a:tcPr marL="8482" marR="8482" marT="84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2.2   </a:t>
                      </a:r>
                    </a:p>
                  </a:txBody>
                  <a:tcPr marL="8482" marR="8482" marT="84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-8.9   </a:t>
                      </a:r>
                    </a:p>
                  </a:txBody>
                  <a:tcPr marL="8482" marR="8482" marT="848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6255610"/>
                  </a:ext>
                </a:extLst>
              </a:tr>
              <a:tr h="300631">
                <a:tc>
                  <a:txBody>
                    <a:bodyPr/>
                    <a:lstStyle/>
                    <a:p>
                      <a:pPr algn="l" fontAlgn="t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Productos de forraje, fibras, plantas vivas, flores y capullos de flores, tabaco en rama y caucho natural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2,255.4 </a:t>
                      </a:r>
                    </a:p>
                  </a:txBody>
                  <a:tcPr marL="8482" marR="8482" marT="8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2,425.0 </a:t>
                      </a:r>
                    </a:p>
                  </a:txBody>
                  <a:tcPr marL="8482" marR="8482" marT="84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9.3   </a:t>
                      </a:r>
                    </a:p>
                  </a:txBody>
                  <a:tcPr marL="8482" marR="8482" marT="84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7.5   </a:t>
                      </a:r>
                    </a:p>
                  </a:txBody>
                  <a:tcPr marL="8482" marR="8482" marT="848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1,413.1  </a:t>
                      </a:r>
                    </a:p>
                  </a:txBody>
                  <a:tcPr marL="8482" marR="8482" marT="8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1,103.1  </a:t>
                      </a:r>
                    </a:p>
                  </a:txBody>
                  <a:tcPr marL="8482" marR="8482" marT="84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10.5   </a:t>
                      </a:r>
                    </a:p>
                  </a:txBody>
                  <a:tcPr marL="8482" marR="8482" marT="84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-21.9   </a:t>
                      </a:r>
                    </a:p>
                  </a:txBody>
                  <a:tcPr marL="8482" marR="8482" marT="848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1224458"/>
                  </a:ext>
                </a:extLst>
              </a:tr>
              <a:tr h="176842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Productos silvícolas y forestales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13.1 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11.8 </a:t>
                      </a:r>
                    </a:p>
                  </a:txBody>
                  <a:tcPr marL="8482" marR="8482" marT="848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   </a:t>
                      </a:r>
                    </a:p>
                  </a:txBody>
                  <a:tcPr marL="8482" marR="8482" marT="848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-9.5   </a:t>
                      </a:r>
                    </a:p>
                  </a:txBody>
                  <a:tcPr marL="8482" marR="8482" marT="8482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0.5  </a:t>
                      </a:r>
                    </a:p>
                  </a:txBody>
                  <a:tcPr marL="8482" marR="8482" marT="8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0.5  </a:t>
                      </a:r>
                    </a:p>
                  </a:txBody>
                  <a:tcPr marL="8482" marR="8482" marT="84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   </a:t>
                      </a:r>
                    </a:p>
                  </a:txBody>
                  <a:tcPr marL="8482" marR="8482" marT="84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7.1   </a:t>
                      </a:r>
                    </a:p>
                  </a:txBody>
                  <a:tcPr marL="8482" marR="8482" marT="848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9415462"/>
                  </a:ext>
                </a:extLst>
              </a:tr>
              <a:tr h="27410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Sub Sector Pecuario</a:t>
                      </a:r>
                    </a:p>
                  </a:txBody>
                  <a:tcPr marL="8482" marR="8482" marT="8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5DB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14,692.5 </a:t>
                      </a:r>
                    </a:p>
                  </a:txBody>
                  <a:tcPr marL="8482" marR="8482" marT="8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5DB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15,041.3 </a:t>
                      </a:r>
                    </a:p>
                  </a:txBody>
                  <a:tcPr marL="8482" marR="8482" marT="84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5DB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36.5   </a:t>
                      </a:r>
                    </a:p>
                  </a:txBody>
                  <a:tcPr marL="8482" marR="8482" marT="848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5DB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2.4   </a:t>
                      </a:r>
                    </a:p>
                  </a:txBody>
                  <a:tcPr marL="8482" marR="8482" marT="848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5DB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6,169.1  </a:t>
                      </a:r>
                    </a:p>
                  </a:txBody>
                  <a:tcPr marL="8482" marR="8482" marT="8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0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6,120.5  </a:t>
                      </a:r>
                    </a:p>
                  </a:txBody>
                  <a:tcPr marL="8482" marR="8482" marT="84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0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36.8   </a:t>
                      </a:r>
                    </a:p>
                  </a:txBody>
                  <a:tcPr marL="8482" marR="8482" marT="84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0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-0.8   </a:t>
                      </a:r>
                    </a:p>
                  </a:txBody>
                  <a:tcPr marL="8482" marR="8482" marT="848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0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9608922"/>
                  </a:ext>
                </a:extLst>
              </a:tr>
              <a:tr h="17684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Animales vivos </a:t>
                      </a:r>
                    </a:p>
                  </a:txBody>
                  <a:tcPr marL="8482" marR="8482" marT="8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11,201.5 </a:t>
                      </a:r>
                    </a:p>
                  </a:txBody>
                  <a:tcPr marL="8482" marR="8482" marT="8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11,480.6 </a:t>
                      </a:r>
                    </a:p>
                  </a:txBody>
                  <a:tcPr marL="8482" marR="8482" marT="84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76.3   </a:t>
                      </a:r>
                    </a:p>
                  </a:txBody>
                  <a:tcPr marL="8482" marR="8482" marT="84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2.5   </a:t>
                      </a:r>
                    </a:p>
                  </a:txBody>
                  <a:tcPr marL="8482" marR="8482" marT="848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4,661.2  </a:t>
                      </a:r>
                    </a:p>
                  </a:txBody>
                  <a:tcPr marL="8482" marR="8482" marT="8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4,629.9  </a:t>
                      </a:r>
                    </a:p>
                  </a:txBody>
                  <a:tcPr marL="8482" marR="8482" marT="84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75.6   </a:t>
                      </a:r>
                    </a:p>
                  </a:txBody>
                  <a:tcPr marL="8482" marR="8482" marT="84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-0.7   </a:t>
                      </a:r>
                    </a:p>
                  </a:txBody>
                  <a:tcPr marL="8482" marR="8482" marT="848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8838707"/>
                  </a:ext>
                </a:extLst>
              </a:tr>
              <a:tr h="17684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Leche cruda</a:t>
                      </a:r>
                    </a:p>
                  </a:txBody>
                  <a:tcPr marL="8482" marR="8482" marT="8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1,815.7 </a:t>
                      </a:r>
                    </a:p>
                  </a:txBody>
                  <a:tcPr marL="8482" marR="8482" marT="8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1,862.4 </a:t>
                      </a:r>
                    </a:p>
                  </a:txBody>
                  <a:tcPr marL="8482" marR="8482" marT="84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12.4   </a:t>
                      </a:r>
                    </a:p>
                  </a:txBody>
                  <a:tcPr marL="8482" marR="8482" marT="84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2.6   </a:t>
                      </a:r>
                    </a:p>
                  </a:txBody>
                  <a:tcPr marL="8482" marR="8482" marT="848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797.1  </a:t>
                      </a:r>
                    </a:p>
                  </a:txBody>
                  <a:tcPr marL="8482" marR="8482" marT="8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792.7  </a:t>
                      </a:r>
                    </a:p>
                  </a:txBody>
                  <a:tcPr marL="8482" marR="8482" marT="84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13.0   </a:t>
                      </a:r>
                    </a:p>
                  </a:txBody>
                  <a:tcPr marL="8482" marR="8482" marT="84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-0.5   </a:t>
                      </a:r>
                    </a:p>
                  </a:txBody>
                  <a:tcPr marL="8482" marR="8482" marT="848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3491857"/>
                  </a:ext>
                </a:extLst>
              </a:tr>
              <a:tr h="176842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Huevos de gallina u otras aves, con cáscara, frescos</a:t>
                      </a:r>
                    </a:p>
                  </a:txBody>
                  <a:tcPr marL="8482" marR="8482" marT="8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1,557.2 </a:t>
                      </a:r>
                    </a:p>
                  </a:txBody>
                  <a:tcPr marL="8482" marR="8482" marT="8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1,578.4 </a:t>
                      </a:r>
                    </a:p>
                  </a:txBody>
                  <a:tcPr marL="8482" marR="8482" marT="84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10.5   </a:t>
                      </a:r>
                    </a:p>
                  </a:txBody>
                  <a:tcPr marL="8482" marR="8482" marT="84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1.4   </a:t>
                      </a:r>
                    </a:p>
                  </a:txBody>
                  <a:tcPr marL="8482" marR="8482" marT="848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649.6  </a:t>
                      </a:r>
                    </a:p>
                  </a:txBody>
                  <a:tcPr marL="8482" marR="8482" marT="8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636.9  </a:t>
                      </a:r>
                    </a:p>
                  </a:txBody>
                  <a:tcPr marL="8482" marR="8482" marT="84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10.4   </a:t>
                      </a:r>
                    </a:p>
                  </a:txBody>
                  <a:tcPr marL="8482" marR="8482" marT="84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-1.9   </a:t>
                      </a:r>
                    </a:p>
                  </a:txBody>
                  <a:tcPr marL="8482" marR="8482" marT="848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8237711"/>
                  </a:ext>
                </a:extLst>
              </a:tr>
              <a:tr h="17684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Otros productos de animales</a:t>
                      </a:r>
                    </a:p>
                  </a:txBody>
                  <a:tcPr marL="8482" marR="8482" marT="8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118.1 </a:t>
                      </a:r>
                    </a:p>
                  </a:txBody>
                  <a:tcPr marL="8482" marR="8482" marT="8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119.9 </a:t>
                      </a:r>
                    </a:p>
                  </a:txBody>
                  <a:tcPr marL="8482" marR="8482" marT="84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0.8   </a:t>
                      </a:r>
                    </a:p>
                  </a:txBody>
                  <a:tcPr marL="8482" marR="8482" marT="84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1.5   </a:t>
                      </a:r>
                    </a:p>
                  </a:txBody>
                  <a:tcPr marL="8482" marR="8482" marT="848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61.1  </a:t>
                      </a:r>
                    </a:p>
                  </a:txBody>
                  <a:tcPr marL="8482" marR="8482" marT="8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60.9  </a:t>
                      </a:r>
                    </a:p>
                  </a:txBody>
                  <a:tcPr marL="8482" marR="8482" marT="84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1.0   </a:t>
                      </a:r>
                    </a:p>
                  </a:txBody>
                  <a:tcPr marL="8482" marR="8482" marT="84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-0.3   </a:t>
                      </a:r>
                    </a:p>
                  </a:txBody>
                  <a:tcPr marL="8482" marR="8482" marT="848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7655873"/>
                  </a:ext>
                </a:extLst>
              </a:tr>
            </a:tbl>
          </a:graphicData>
        </a:graphic>
      </p:graphicFrame>
      <p:sp>
        <p:nvSpPr>
          <p:cNvPr id="10" name="Rectángulo 9"/>
          <p:cNvSpPr/>
          <p:nvPr/>
        </p:nvSpPr>
        <p:spPr>
          <a:xfrm>
            <a:off x="474028" y="971817"/>
            <a:ext cx="112302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Bookman Old Style" panose="02050604050505020204" pitchFamily="18" charset="0"/>
              </a:rPr>
              <a:t>El valor de la </a:t>
            </a:r>
            <a:r>
              <a:rPr lang="en-US" sz="1600" dirty="0" err="1">
                <a:latin typeface="Bookman Old Style" panose="02050604050505020204" pitchFamily="18" charset="0"/>
              </a:rPr>
              <a:t>producción</a:t>
            </a:r>
            <a:r>
              <a:rPr lang="en-US" sz="1600" dirty="0">
                <a:latin typeface="Bookman Old Style" panose="02050604050505020204" pitchFamily="18" charset="0"/>
              </a:rPr>
              <a:t> de </a:t>
            </a:r>
            <a:r>
              <a:rPr lang="en-US" sz="1600" dirty="0" err="1">
                <a:latin typeface="Bookman Old Style" panose="02050604050505020204" pitchFamily="18" charset="0"/>
              </a:rPr>
              <a:t>frutas</a:t>
            </a:r>
            <a:r>
              <a:rPr lang="en-US" sz="1600" dirty="0">
                <a:latin typeface="Bookman Old Style" panose="02050604050505020204" pitchFamily="18" charset="0"/>
              </a:rPr>
              <a:t> </a:t>
            </a:r>
            <a:r>
              <a:rPr lang="en-US" sz="1600" dirty="0" err="1">
                <a:latin typeface="Bookman Old Style" panose="02050604050505020204" pitchFamily="18" charset="0"/>
              </a:rPr>
              <a:t>representó</a:t>
            </a:r>
            <a:r>
              <a:rPr lang="en-US" sz="1600" dirty="0">
                <a:latin typeface="Bookman Old Style" panose="02050604050505020204" pitchFamily="18" charset="0"/>
              </a:rPr>
              <a:t> el 30% y 28% del total del valor </a:t>
            </a:r>
            <a:r>
              <a:rPr lang="en-US" sz="1600" dirty="0" err="1">
                <a:latin typeface="Bookman Old Style" panose="02050604050505020204" pitchFamily="18" charset="0"/>
              </a:rPr>
              <a:t>bruto</a:t>
            </a:r>
            <a:r>
              <a:rPr lang="en-US" sz="1600" dirty="0">
                <a:latin typeface="Bookman Old Style" panose="02050604050505020204" pitchFamily="18" charset="0"/>
              </a:rPr>
              <a:t> de la </a:t>
            </a:r>
            <a:r>
              <a:rPr lang="en-US" sz="1600" dirty="0" err="1">
                <a:latin typeface="Bookman Old Style" panose="02050604050505020204" pitchFamily="18" charset="0"/>
              </a:rPr>
              <a:t>producción</a:t>
            </a:r>
            <a:r>
              <a:rPr lang="en-US" sz="1600" dirty="0">
                <a:latin typeface="Bookman Old Style" panose="02050604050505020204" pitchFamily="18" charset="0"/>
              </a:rPr>
              <a:t> del sub-sector </a:t>
            </a:r>
            <a:r>
              <a:rPr lang="en-US" sz="1600" dirty="0" err="1">
                <a:latin typeface="Bookman Old Style" panose="02050604050505020204" pitchFamily="18" charset="0"/>
              </a:rPr>
              <a:t>agrícola</a:t>
            </a:r>
            <a:r>
              <a:rPr lang="en-US" sz="1600" dirty="0">
                <a:latin typeface="Bookman Old Style" panose="02050604050505020204" pitchFamily="18" charset="0"/>
              </a:rPr>
              <a:t> </a:t>
            </a:r>
            <a:r>
              <a:rPr lang="en-US" sz="1600" dirty="0" err="1">
                <a:latin typeface="Bookman Old Style" panose="02050604050505020204" pitchFamily="18" charset="0"/>
              </a:rPr>
              <a:t>en</a:t>
            </a:r>
            <a:r>
              <a:rPr lang="en-US" sz="1600" dirty="0">
                <a:latin typeface="Bookman Old Style" panose="02050604050505020204" pitchFamily="18" charset="0"/>
              </a:rPr>
              <a:t> el 2022 y </a:t>
            </a:r>
            <a:r>
              <a:rPr lang="en-US" sz="1600" dirty="0" err="1">
                <a:latin typeface="Bookman Old Style" panose="02050604050505020204" pitchFamily="18" charset="0"/>
              </a:rPr>
              <a:t>en</a:t>
            </a:r>
            <a:r>
              <a:rPr lang="en-US" sz="1600" dirty="0">
                <a:latin typeface="Bookman Old Style" panose="02050604050505020204" pitchFamily="18" charset="0"/>
              </a:rPr>
              <a:t> lo que </a:t>
            </a:r>
            <a:r>
              <a:rPr lang="en-US" sz="1600" dirty="0" err="1">
                <a:latin typeface="Bookman Old Style" panose="02050604050505020204" pitchFamily="18" charset="0"/>
              </a:rPr>
              <a:t>va</a:t>
            </a:r>
            <a:r>
              <a:rPr lang="en-US" sz="1600" dirty="0">
                <a:latin typeface="Bookman Old Style" panose="02050604050505020204" pitchFamily="18" charset="0"/>
              </a:rPr>
              <a:t> </a:t>
            </a:r>
            <a:r>
              <a:rPr lang="en-US" sz="1600" dirty="0" err="1">
                <a:latin typeface="Bookman Old Style" panose="02050604050505020204" pitchFamily="18" charset="0"/>
              </a:rPr>
              <a:t>en</a:t>
            </a:r>
            <a:r>
              <a:rPr lang="en-US" sz="1600" dirty="0">
                <a:latin typeface="Bookman Old Style" panose="02050604050505020204" pitchFamily="18" charset="0"/>
              </a:rPr>
              <a:t> el </a:t>
            </a:r>
            <a:r>
              <a:rPr lang="en-US" sz="1600" dirty="0" err="1">
                <a:latin typeface="Bookman Old Style" panose="02050604050505020204" pitchFamily="18" charset="0"/>
              </a:rPr>
              <a:t>año</a:t>
            </a:r>
            <a:r>
              <a:rPr lang="en-US" sz="1600" dirty="0">
                <a:latin typeface="Bookman Old Style" panose="02050604050505020204" pitchFamily="18" charset="0"/>
              </a:rPr>
              <a:t> 2023 </a:t>
            </a:r>
            <a:r>
              <a:rPr lang="en-US" sz="1600" dirty="0" err="1">
                <a:latin typeface="Bookman Old Style" panose="02050604050505020204" pitchFamily="18" charset="0"/>
              </a:rPr>
              <a:t>respectivamente</a:t>
            </a:r>
            <a:r>
              <a:rPr lang="en-US" sz="1600" dirty="0">
                <a:latin typeface="Bookman Old Style" panose="02050604050505020204" pitchFamily="18" charset="0"/>
              </a:rPr>
              <a:t>. 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126005" y="6577303"/>
            <a:ext cx="198002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/>
              <a:t>Fuente: DGESEP-MIDAGRI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4"/>
          <a:srcRect r="-18" b="8929"/>
          <a:stretch/>
        </p:blipFill>
        <p:spPr>
          <a:xfrm>
            <a:off x="207296" y="3141617"/>
            <a:ext cx="2495988" cy="1665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2101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96;p2">
            <a:extLst>
              <a:ext uri="{FF2B5EF4-FFF2-40B4-BE49-F238E27FC236}">
                <a16:creationId xmlns:a16="http://schemas.microsoft.com/office/drawing/2014/main" id="{332BFECF-DC7C-196B-A102-C3F0C87B9775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292"/>
          <a:stretch>
            <a:fillRect/>
          </a:stretch>
        </p:blipFill>
        <p:spPr bwMode="auto">
          <a:xfrm>
            <a:off x="-196850" y="0"/>
            <a:ext cx="12388850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7776902"/>
              </p:ext>
            </p:extLst>
          </p:nvPr>
        </p:nvGraphicFramePr>
        <p:xfrm>
          <a:off x="701528" y="734845"/>
          <a:ext cx="10388838" cy="5788161"/>
        </p:xfrm>
        <a:graphic>
          <a:graphicData uri="http://schemas.openxmlformats.org/drawingml/2006/table">
            <a:tbl>
              <a:tblPr/>
              <a:tblGrid>
                <a:gridCol w="938621">
                  <a:extLst>
                    <a:ext uri="{9D8B030D-6E8A-4147-A177-3AD203B41FA5}">
                      <a16:colId xmlns:a16="http://schemas.microsoft.com/office/drawing/2014/main" val="1157986499"/>
                    </a:ext>
                  </a:extLst>
                </a:gridCol>
                <a:gridCol w="546108">
                  <a:extLst>
                    <a:ext uri="{9D8B030D-6E8A-4147-A177-3AD203B41FA5}">
                      <a16:colId xmlns:a16="http://schemas.microsoft.com/office/drawing/2014/main" val="2680778610"/>
                    </a:ext>
                  </a:extLst>
                </a:gridCol>
                <a:gridCol w="580239">
                  <a:extLst>
                    <a:ext uri="{9D8B030D-6E8A-4147-A177-3AD203B41FA5}">
                      <a16:colId xmlns:a16="http://schemas.microsoft.com/office/drawing/2014/main" val="3545528783"/>
                    </a:ext>
                  </a:extLst>
                </a:gridCol>
                <a:gridCol w="652768">
                  <a:extLst>
                    <a:ext uri="{9D8B030D-6E8A-4147-A177-3AD203B41FA5}">
                      <a16:colId xmlns:a16="http://schemas.microsoft.com/office/drawing/2014/main" val="1981013374"/>
                    </a:ext>
                  </a:extLst>
                </a:gridCol>
                <a:gridCol w="546108">
                  <a:extLst>
                    <a:ext uri="{9D8B030D-6E8A-4147-A177-3AD203B41FA5}">
                      <a16:colId xmlns:a16="http://schemas.microsoft.com/office/drawing/2014/main" val="3576951003"/>
                    </a:ext>
                  </a:extLst>
                </a:gridCol>
                <a:gridCol w="580239">
                  <a:extLst>
                    <a:ext uri="{9D8B030D-6E8A-4147-A177-3AD203B41FA5}">
                      <a16:colId xmlns:a16="http://schemas.microsoft.com/office/drawing/2014/main" val="1739506738"/>
                    </a:ext>
                  </a:extLst>
                </a:gridCol>
                <a:gridCol w="614371">
                  <a:extLst>
                    <a:ext uri="{9D8B030D-6E8A-4147-A177-3AD203B41FA5}">
                      <a16:colId xmlns:a16="http://schemas.microsoft.com/office/drawing/2014/main" val="517804263"/>
                    </a:ext>
                  </a:extLst>
                </a:gridCol>
                <a:gridCol w="614371">
                  <a:extLst>
                    <a:ext uri="{9D8B030D-6E8A-4147-A177-3AD203B41FA5}">
                      <a16:colId xmlns:a16="http://schemas.microsoft.com/office/drawing/2014/main" val="2478700383"/>
                    </a:ext>
                  </a:extLst>
                </a:gridCol>
                <a:gridCol w="550373">
                  <a:extLst>
                    <a:ext uri="{9D8B030D-6E8A-4147-A177-3AD203B41FA5}">
                      <a16:colId xmlns:a16="http://schemas.microsoft.com/office/drawing/2014/main" val="400711561"/>
                    </a:ext>
                  </a:extLst>
                </a:gridCol>
                <a:gridCol w="631437">
                  <a:extLst>
                    <a:ext uri="{9D8B030D-6E8A-4147-A177-3AD203B41FA5}">
                      <a16:colId xmlns:a16="http://schemas.microsoft.com/office/drawing/2014/main" val="3502411224"/>
                    </a:ext>
                  </a:extLst>
                </a:gridCol>
                <a:gridCol w="614371">
                  <a:extLst>
                    <a:ext uri="{9D8B030D-6E8A-4147-A177-3AD203B41FA5}">
                      <a16:colId xmlns:a16="http://schemas.microsoft.com/office/drawing/2014/main" val="2098564409"/>
                    </a:ext>
                  </a:extLst>
                </a:gridCol>
                <a:gridCol w="546108">
                  <a:extLst>
                    <a:ext uri="{9D8B030D-6E8A-4147-A177-3AD203B41FA5}">
                      <a16:colId xmlns:a16="http://schemas.microsoft.com/office/drawing/2014/main" val="2693395492"/>
                    </a:ext>
                  </a:extLst>
                </a:gridCol>
                <a:gridCol w="550373">
                  <a:extLst>
                    <a:ext uri="{9D8B030D-6E8A-4147-A177-3AD203B41FA5}">
                      <a16:colId xmlns:a16="http://schemas.microsoft.com/office/drawing/2014/main" val="373869459"/>
                    </a:ext>
                  </a:extLst>
                </a:gridCol>
                <a:gridCol w="699700">
                  <a:extLst>
                    <a:ext uri="{9D8B030D-6E8A-4147-A177-3AD203B41FA5}">
                      <a16:colId xmlns:a16="http://schemas.microsoft.com/office/drawing/2014/main" val="1044840993"/>
                    </a:ext>
                  </a:extLst>
                </a:gridCol>
                <a:gridCol w="563173">
                  <a:extLst>
                    <a:ext uri="{9D8B030D-6E8A-4147-A177-3AD203B41FA5}">
                      <a16:colId xmlns:a16="http://schemas.microsoft.com/office/drawing/2014/main" val="14888438"/>
                    </a:ext>
                  </a:extLst>
                </a:gridCol>
                <a:gridCol w="580239">
                  <a:extLst>
                    <a:ext uri="{9D8B030D-6E8A-4147-A177-3AD203B41FA5}">
                      <a16:colId xmlns:a16="http://schemas.microsoft.com/office/drawing/2014/main" val="315705746"/>
                    </a:ext>
                  </a:extLst>
                </a:gridCol>
                <a:gridCol w="580239">
                  <a:extLst>
                    <a:ext uri="{9D8B030D-6E8A-4147-A177-3AD203B41FA5}">
                      <a16:colId xmlns:a16="http://schemas.microsoft.com/office/drawing/2014/main" val="2470177313"/>
                    </a:ext>
                  </a:extLst>
                </a:gridCol>
              </a:tblGrid>
              <a:tr h="130155">
                <a:tc gridSpan="10">
                  <a:txBody>
                    <a:bodyPr/>
                    <a:lstStyle/>
                    <a:p>
                      <a:pPr algn="l" fontAlgn="b"/>
                      <a:r>
                        <a:rPr lang="es-MX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PERÚ: PRODUCCIÓN DE PRINCIPALES CULTIVOS POR REGIÓN, ENERO - MAYO 2022/2023</a:t>
                      </a:r>
                    </a:p>
                  </a:txBody>
                  <a:tcPr marL="4801" marR="4801" marT="48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801" marR="4801" marT="48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801" marR="4801" marT="48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801" marR="4801" marT="48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801" marR="4801" marT="48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801" marR="4801" marT="48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801" marR="4801" marT="48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801" marR="4801" marT="48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241573"/>
                  </a:ext>
                </a:extLst>
              </a:tr>
              <a:tr h="10649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(Tonelada)</a:t>
                      </a:r>
                    </a:p>
                  </a:txBody>
                  <a:tcPr marL="4801" marR="4801" marT="48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801" marR="4801" marT="48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801" marR="4801" marT="48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801" marR="4801" marT="48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801" marR="4801" marT="48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1356713"/>
                  </a:ext>
                </a:extLst>
              </a:tr>
              <a:tr h="81642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801" marR="4801" marT="48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801" marR="4801" marT="48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801" marR="4801" marT="48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801" marR="4801" marT="48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801" marR="4801" marT="48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801" marR="4801" marT="48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3199094"/>
                  </a:ext>
                </a:extLst>
              </a:tr>
              <a:tr h="18339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Región</a:t>
                      </a:r>
                    </a:p>
                  </a:txBody>
                  <a:tcPr marL="4801" marR="4801" marT="4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8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Años</a:t>
                      </a:r>
                    </a:p>
                  </a:txBody>
                  <a:tcPr marL="4801" marR="4801" marT="4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8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Palta</a:t>
                      </a:r>
                    </a:p>
                  </a:txBody>
                  <a:tcPr marL="4801" marR="4801" marT="4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8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Plátano</a:t>
                      </a:r>
                    </a:p>
                  </a:txBody>
                  <a:tcPr marL="4801" marR="4801" marT="4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8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Mango</a:t>
                      </a:r>
                    </a:p>
                  </a:txBody>
                  <a:tcPr marL="4801" marR="4801" marT="4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8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Papaya</a:t>
                      </a:r>
                    </a:p>
                  </a:txBody>
                  <a:tcPr marL="4801" marR="4801" marT="4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8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Piña</a:t>
                      </a:r>
                    </a:p>
                  </a:txBody>
                  <a:tcPr marL="4801" marR="4801" marT="4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8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Granadilla</a:t>
                      </a:r>
                    </a:p>
                  </a:txBody>
                  <a:tcPr marL="4801" marR="4801" marT="4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8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Naranja</a:t>
                      </a:r>
                    </a:p>
                  </a:txBody>
                  <a:tcPr marL="4801" marR="4801" marT="4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8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Mandarina</a:t>
                      </a:r>
                    </a:p>
                  </a:txBody>
                  <a:tcPr marL="4801" marR="4801" marT="4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8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Tangelo</a:t>
                      </a:r>
                    </a:p>
                  </a:txBody>
                  <a:tcPr marL="4801" marR="4801" marT="4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8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Uva</a:t>
                      </a:r>
                    </a:p>
                  </a:txBody>
                  <a:tcPr marL="4801" marR="4801" marT="4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8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Manzana</a:t>
                      </a:r>
                    </a:p>
                  </a:txBody>
                  <a:tcPr marL="4801" marR="4801" marT="4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8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Melocotón</a:t>
                      </a:r>
                    </a:p>
                  </a:txBody>
                  <a:tcPr marL="4801" marR="4801" marT="4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8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Tuna</a:t>
                      </a:r>
                    </a:p>
                  </a:txBody>
                  <a:tcPr marL="4801" marR="4801" marT="4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8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Arándano</a:t>
                      </a:r>
                    </a:p>
                  </a:txBody>
                  <a:tcPr marL="4801" marR="4801" marT="4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8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Limón.        sutíl</a:t>
                      </a:r>
                    </a:p>
                  </a:txBody>
                  <a:tcPr marL="4801" marR="4801" marT="4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4845886"/>
                  </a:ext>
                </a:extLst>
              </a:tr>
              <a:tr h="8874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 Nacional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2022</a:t>
                      </a:r>
                      <a:r>
                        <a:rPr lang="en-US" sz="6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0C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467,609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0C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1,031,429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0C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323,227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0C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76,208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0C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254,062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0C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23,233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0C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205,149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0C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254,033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0C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29,485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0C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474,038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0C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69,328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0C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22,569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0C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56,769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0C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23,355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0C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175,657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0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7105359"/>
                  </a:ext>
                </a:extLst>
              </a:tr>
              <a:tr h="1049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2023</a:t>
                      </a:r>
                      <a:r>
                        <a:rPr lang="en-US" sz="6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C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509,925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C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964,885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C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340,990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C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69,441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C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252,721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C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20,175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C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198,368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C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262,838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C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28,844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C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523,036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C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72,696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C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17,772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C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52,040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C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32,709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C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181,962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9022418"/>
                  </a:ext>
                </a:extLst>
              </a:tr>
              <a:tr h="88741"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Amazonas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2022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713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52,268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1,186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6,877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8,978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302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2,750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73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2,847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2711378"/>
                  </a:ext>
                </a:extLst>
              </a:tr>
              <a:tr h="88741"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2023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676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51,975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1,564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6,149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7,237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295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2,536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2,740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9292682"/>
                  </a:ext>
                </a:extLst>
              </a:tr>
              <a:tr h="88741"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Ancash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2022</a:t>
                      </a:r>
                    </a:p>
                  </a:txBody>
                  <a:tcPr marL="4801" marR="4801" marT="48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26,029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776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44,311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1,606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3,078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3,343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2,223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5,366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2,125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8037620"/>
                  </a:ext>
                </a:extLst>
              </a:tr>
              <a:tr h="88741"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2023</a:t>
                      </a:r>
                    </a:p>
                  </a:txBody>
                  <a:tcPr marL="4801" marR="4801" marT="48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20,030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643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34,732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83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1,454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2,538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3,062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2,097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6,224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3,355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5848686"/>
                  </a:ext>
                </a:extLst>
              </a:tr>
              <a:tr h="88741"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Apurímac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2022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8,630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389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423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596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978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1,090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5,430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229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5144034"/>
                  </a:ext>
                </a:extLst>
              </a:tr>
              <a:tr h="88741"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2023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8,781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329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344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432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221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656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744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3,760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182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1591011"/>
                  </a:ext>
                </a:extLst>
              </a:tr>
              <a:tr h="88741"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Arequipa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2022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14,826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162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4,875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15,402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966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703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2,679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3456846"/>
                  </a:ext>
                </a:extLst>
              </a:tr>
              <a:tr h="88741"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2023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13,327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622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11,198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769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465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3,155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6863298"/>
                  </a:ext>
                </a:extLst>
              </a:tr>
              <a:tr h="88741"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Ayacucho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2022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39,642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1,094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283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258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134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1,040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163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653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4,032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21,744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318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5746563"/>
                  </a:ext>
                </a:extLst>
              </a:tr>
              <a:tr h="88741"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2023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24,878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354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144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134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519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95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65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417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2,400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17,739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239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1918034"/>
                  </a:ext>
                </a:extLst>
              </a:tr>
              <a:tr h="88741"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Cajamarca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2022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2,934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20,760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10,865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1,291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2,671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1,724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2,626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215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324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226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0572251"/>
                  </a:ext>
                </a:extLst>
              </a:tr>
              <a:tr h="88741"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2023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2,951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20,207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10,358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1,200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2,297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2,043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2,560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1,133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252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227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1891628"/>
                  </a:ext>
                </a:extLst>
              </a:tr>
              <a:tr h="88741"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Callao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2022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8676036"/>
                  </a:ext>
                </a:extLst>
              </a:tr>
              <a:tr h="88741"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2023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5348823"/>
                  </a:ext>
                </a:extLst>
              </a:tr>
              <a:tr h="88741"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Cusco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2022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6,005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14,848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254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2,892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3,378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904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10,964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1,332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828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1,736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7,325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1,028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8228539"/>
                  </a:ext>
                </a:extLst>
              </a:tr>
              <a:tr h="88741"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2023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8,894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14,103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303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2,407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3,206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822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11,305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1,484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638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932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3,580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1,216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6921884"/>
                  </a:ext>
                </a:extLst>
              </a:tr>
              <a:tr h="88741"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Huancavelica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2022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22,288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459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196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128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91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221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5,694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7787938"/>
                  </a:ext>
                </a:extLst>
              </a:tr>
              <a:tr h="88741"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2023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22,324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493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76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119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88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221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5,474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118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328011"/>
                  </a:ext>
                </a:extLst>
              </a:tr>
              <a:tr h="88741"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Huánuco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2022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1,120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96,717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279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893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3,660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738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2,216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526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88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1,186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588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7739947"/>
                  </a:ext>
                </a:extLst>
              </a:tr>
              <a:tr h="88741"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2023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1,400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97,379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298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920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3,753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763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2,335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527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82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1,237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151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585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9691873"/>
                  </a:ext>
                </a:extLst>
              </a:tr>
              <a:tr h="88741"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Ica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2022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56,915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1,139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7,186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164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329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92,458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308,246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1,164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571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954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517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0724336"/>
                  </a:ext>
                </a:extLst>
              </a:tr>
              <a:tr h="88741"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2023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74,871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1,147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7,018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185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373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86,797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331,321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1,225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548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762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1,810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434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9296174"/>
                  </a:ext>
                </a:extLst>
              </a:tr>
              <a:tr h="88741"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Junín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2022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26,979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92,343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896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5,793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203,626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3,953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121,073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21,109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26,524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132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167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1,794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7224983"/>
                  </a:ext>
                </a:extLst>
              </a:tr>
              <a:tr h="88741"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2023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29,877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93,268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886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6,016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204,649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3,541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121,071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20,919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26,198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122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332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158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1,903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3065984"/>
                  </a:ext>
                </a:extLst>
              </a:tr>
              <a:tr h="88741"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La Libertad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2022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119,707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6,092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3,920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1,090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12,193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1,240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406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987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23,197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436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76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487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16,172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163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1538041"/>
                  </a:ext>
                </a:extLst>
              </a:tr>
              <a:tr h="88741"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2023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141,371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4,852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4,273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1,171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12,086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609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223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1,714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23,689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69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17,760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427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3441607"/>
                  </a:ext>
                </a:extLst>
              </a:tr>
              <a:tr h="88741"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Lambayeque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2022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71,495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5,449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57,035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620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315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11,955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2,375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24,882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2304164"/>
                  </a:ext>
                </a:extLst>
              </a:tr>
              <a:tr h="88741"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2023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93,200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4,127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57,775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357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7,453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7,210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21,247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1549675"/>
                  </a:ext>
                </a:extLst>
              </a:tr>
              <a:tr h="88741"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Lima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2022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51,801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1,528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5,899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429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249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3,735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118,434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62,612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57,628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9,401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2,192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1,611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6883062"/>
                  </a:ext>
                </a:extLst>
              </a:tr>
              <a:tr h="88741"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2023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51,209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1,586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6,357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476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304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3,451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138,938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79,677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62,199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7,572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2,380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2,033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1498282"/>
                  </a:ext>
                </a:extLst>
              </a:tr>
              <a:tr h="157368"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Lima Metropolitana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2022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753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124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5,803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278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904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59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638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5991282"/>
                  </a:ext>
                </a:extLst>
              </a:tr>
              <a:tr h="88741"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2023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792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125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4,905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304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761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63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672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8040660"/>
                  </a:ext>
                </a:extLst>
              </a:tr>
              <a:tr h="88741"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Loreto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2022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1,591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110,886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878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6,313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5,341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65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1,444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1,323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5,704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317677"/>
                  </a:ext>
                </a:extLst>
              </a:tr>
              <a:tr h="88741"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2023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1,602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115,242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878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6,439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5,392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1,426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1,314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5,703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9350461"/>
                  </a:ext>
                </a:extLst>
              </a:tr>
              <a:tr h="88741"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Madre de Dios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2022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16,274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5,524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2,018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709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392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338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2324717"/>
                  </a:ext>
                </a:extLst>
              </a:tr>
              <a:tr h="88741"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2023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14,291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4,694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2,014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702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356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329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6955150"/>
                  </a:ext>
                </a:extLst>
              </a:tr>
              <a:tr h="88741"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Moquegua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2022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4,024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78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85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67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5,108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512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152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2,614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2743938"/>
                  </a:ext>
                </a:extLst>
              </a:tr>
              <a:tr h="88741"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2023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3,216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92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124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58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5,879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637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114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2,841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7725061"/>
                  </a:ext>
                </a:extLst>
              </a:tr>
              <a:tr h="88741"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Pasco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2022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3,473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36,020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84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749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215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11,774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303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94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2364232"/>
                  </a:ext>
                </a:extLst>
              </a:tr>
              <a:tr h="88741"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2023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2,722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35,511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670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147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9,606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288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107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3896009"/>
                  </a:ext>
                </a:extLst>
              </a:tr>
              <a:tr h="88741"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Piura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2022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3,664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184,690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188,328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1,169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990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36,891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1,002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104,100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3474171"/>
                  </a:ext>
                </a:extLst>
              </a:tr>
              <a:tr h="88741"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2023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3,020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148,446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214,008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459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332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1,186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52,683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2,704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541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108,563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1636234"/>
                  </a:ext>
                </a:extLst>
              </a:tr>
              <a:tr h="88741"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Puno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2022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2,188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4,976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2,019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109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457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6,730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1,619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7650436"/>
                  </a:ext>
                </a:extLst>
              </a:tr>
              <a:tr h="88741"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2023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2,247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5,303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2,022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111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432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6,752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1,615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330090"/>
                  </a:ext>
                </a:extLst>
              </a:tr>
              <a:tr h="88741"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San Martín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2022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175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193,813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331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9,610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7,195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25,207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339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459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2,830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7420546"/>
                  </a:ext>
                </a:extLst>
              </a:tr>
              <a:tr h="88741"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2023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229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190,952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335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9,264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7,565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28,645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272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489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2,679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6094409"/>
                  </a:ext>
                </a:extLst>
              </a:tr>
              <a:tr h="88741"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Tacna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2022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12,486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6,573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1,276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517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1,089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7833771"/>
                  </a:ext>
                </a:extLst>
              </a:tr>
              <a:tr h="88741"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2023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203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4,433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6,665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1,315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698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1,970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3676908"/>
                  </a:ext>
                </a:extLst>
              </a:tr>
              <a:tr h="88741"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Tumbes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2022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61,616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166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715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158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21,681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3326464"/>
                  </a:ext>
                </a:extLst>
              </a:tr>
              <a:tr h="88741"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2023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52,113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184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581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28,317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2572150"/>
                  </a:ext>
                </a:extLst>
              </a:tr>
              <a:tr h="88741"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Ucayali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2022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2,406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129,139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28,828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4,673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1,151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9,494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4,535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2,772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7,713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8765577"/>
                  </a:ext>
                </a:extLst>
              </a:tr>
              <a:tr h="88741"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2023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2,103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112,410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634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25,445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4,265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1,210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8,506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3,738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2,581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6,685 </a:t>
                      </a:r>
                    </a:p>
                  </a:txBody>
                  <a:tcPr marL="4801" marR="4801" marT="4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1285073"/>
                  </a:ext>
                </a:extLst>
              </a:tr>
            </a:tbl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6272ABEC-CA95-2F54-EB54-67DCA2C3939F}"/>
              </a:ext>
            </a:extLst>
          </p:cNvPr>
          <p:cNvSpPr txBox="1"/>
          <p:nvPr/>
        </p:nvSpPr>
        <p:spPr>
          <a:xfrm>
            <a:off x="186646" y="185738"/>
            <a:ext cx="4589718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PRODUCCIÓN PERUANA DE FRUTAS</a:t>
            </a:r>
            <a:endParaRPr lang="es-PE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26005" y="6577303"/>
            <a:ext cx="198002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/>
              <a:t>Fuente: DGESEP-MIDAGRI</a:t>
            </a:r>
          </a:p>
        </p:txBody>
      </p:sp>
    </p:spTree>
    <p:extLst>
      <p:ext uri="{BB962C8B-B14F-4D97-AF65-F5344CB8AC3E}">
        <p14:creationId xmlns:p14="http://schemas.microsoft.com/office/powerpoint/2010/main" val="30063930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96;p2">
            <a:extLst>
              <a:ext uri="{FF2B5EF4-FFF2-40B4-BE49-F238E27FC236}">
                <a16:creationId xmlns:a16="http://schemas.microsoft.com/office/drawing/2014/main" id="{332BFECF-DC7C-196B-A102-C3F0C87B9775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292"/>
          <a:stretch>
            <a:fillRect/>
          </a:stretch>
        </p:blipFill>
        <p:spPr bwMode="auto">
          <a:xfrm>
            <a:off x="-196850" y="0"/>
            <a:ext cx="12388850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1564418"/>
              </p:ext>
            </p:extLst>
          </p:nvPr>
        </p:nvGraphicFramePr>
        <p:xfrm>
          <a:off x="2043546" y="1998891"/>
          <a:ext cx="8243454" cy="40593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6272ABEC-CA95-2F54-EB54-67DCA2C3939F}"/>
              </a:ext>
            </a:extLst>
          </p:cNvPr>
          <p:cNvSpPr txBox="1"/>
          <p:nvPr/>
        </p:nvSpPr>
        <p:spPr>
          <a:xfrm>
            <a:off x="304212" y="374894"/>
            <a:ext cx="5291833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EXPORTACIONES PERUANAS DE FRUTAS</a:t>
            </a:r>
            <a:endParaRPr lang="es-PE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26005" y="6577303"/>
            <a:ext cx="212590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/>
              <a:t>Fuente: ADEX DATA TRADE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429491" y="1114694"/>
            <a:ext cx="11471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El comercio de frutas peruanas en el exterior ha tenido un desenvolvimiento positivo durante los últimos años, teniendo un crecimiento promedio anual (2019-2022) del 8.7% en valor y 9.7% en volumen.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902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96;p2">
            <a:extLst>
              <a:ext uri="{FF2B5EF4-FFF2-40B4-BE49-F238E27FC236}">
                <a16:creationId xmlns:a16="http://schemas.microsoft.com/office/drawing/2014/main" id="{332BFECF-DC7C-196B-A102-C3F0C87B9775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292"/>
          <a:stretch>
            <a:fillRect/>
          </a:stretch>
        </p:blipFill>
        <p:spPr bwMode="auto">
          <a:xfrm>
            <a:off x="-196850" y="0"/>
            <a:ext cx="12388850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36345"/>
              </p:ext>
            </p:extLst>
          </p:nvPr>
        </p:nvGraphicFramePr>
        <p:xfrm>
          <a:off x="1072284" y="1119173"/>
          <a:ext cx="9850582" cy="52659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2816">
                  <a:extLst>
                    <a:ext uri="{9D8B030D-6E8A-4147-A177-3AD203B41FA5}">
                      <a16:colId xmlns:a16="http://schemas.microsoft.com/office/drawing/2014/main" val="2169470851"/>
                    </a:ext>
                  </a:extLst>
                </a:gridCol>
                <a:gridCol w="3960217">
                  <a:extLst>
                    <a:ext uri="{9D8B030D-6E8A-4147-A177-3AD203B41FA5}">
                      <a16:colId xmlns:a16="http://schemas.microsoft.com/office/drawing/2014/main" val="2681376646"/>
                    </a:ext>
                  </a:extLst>
                </a:gridCol>
                <a:gridCol w="962443">
                  <a:extLst>
                    <a:ext uri="{9D8B030D-6E8A-4147-A177-3AD203B41FA5}">
                      <a16:colId xmlns:a16="http://schemas.microsoft.com/office/drawing/2014/main" val="1895047873"/>
                    </a:ext>
                  </a:extLst>
                </a:gridCol>
                <a:gridCol w="883554">
                  <a:extLst>
                    <a:ext uri="{9D8B030D-6E8A-4147-A177-3AD203B41FA5}">
                      <a16:colId xmlns:a16="http://schemas.microsoft.com/office/drawing/2014/main" val="250749259"/>
                    </a:ext>
                  </a:extLst>
                </a:gridCol>
                <a:gridCol w="1025555">
                  <a:extLst>
                    <a:ext uri="{9D8B030D-6E8A-4147-A177-3AD203B41FA5}">
                      <a16:colId xmlns:a16="http://schemas.microsoft.com/office/drawing/2014/main" val="4170460356"/>
                    </a:ext>
                  </a:extLst>
                </a:gridCol>
                <a:gridCol w="1135997">
                  <a:extLst>
                    <a:ext uri="{9D8B030D-6E8A-4147-A177-3AD203B41FA5}">
                      <a16:colId xmlns:a16="http://schemas.microsoft.com/office/drawing/2014/main" val="73570907"/>
                    </a:ext>
                  </a:extLst>
                </a:gridCol>
              </a:tblGrid>
              <a:tr h="571823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/>
                        <a:t>Frutas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/>
                        <a:t>2021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/>
                        <a:t>2022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/>
                        <a:t>%</a:t>
                      </a:r>
                      <a:r>
                        <a:rPr lang="es-MX" sz="1000" dirty="0" err="1"/>
                        <a:t>var.prom</a:t>
                      </a:r>
                      <a:r>
                        <a:rPr lang="es-MX" sz="1000" dirty="0"/>
                        <a:t>.</a:t>
                      </a:r>
                      <a:r>
                        <a:rPr lang="es-MX" sz="1000" baseline="0" dirty="0"/>
                        <a:t> (2019-2022)</a:t>
                      </a:r>
                    </a:p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/>
                        <a:t>%’2022/2021</a:t>
                      </a:r>
                      <a:endParaRPr 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28621488"/>
                  </a:ext>
                </a:extLst>
              </a:tr>
              <a:tr h="779276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UVAS FRESCAS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1,250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1,353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11.4%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8.2%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35895904"/>
                  </a:ext>
                </a:extLst>
              </a:tr>
              <a:tr h="966708"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effectLst/>
                          <a:latin typeface="Calibri" panose="020F0502020204030204" pitchFamily="34" charset="0"/>
                        </a:rPr>
                        <a:t>ARANDANOS  ROJOS,  MIRTILOS Y DEMAS FRUTOS  DEL  GENERO  VACCINIUM, FRESCOS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1,186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1,339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13.2%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13.0%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28943515"/>
                  </a:ext>
                </a:extLst>
              </a:tr>
              <a:tr h="1148875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AGUACATES (PALTAS) , FRESCAS O SECAS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1,014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890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3.3%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-7.2%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4691521"/>
                  </a:ext>
                </a:extLst>
              </a:tr>
              <a:tr h="850111">
                <a:tc>
                  <a:txBody>
                    <a:bodyPr/>
                    <a:lstStyle/>
                    <a:p>
                      <a:pPr algn="ctr" fontAlgn="b"/>
                      <a:endParaRPr lang="es-MX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MANGOS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448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445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6.9%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-0.7%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53909085"/>
                  </a:ext>
                </a:extLst>
              </a:tr>
              <a:tr h="949191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WILKINGS E HÍBRIDOS SIMILARES DE AGRIOS (CÍTRICOS) EXCEPTO TANGELO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159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177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8.4%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11.0%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28262870"/>
                  </a:ext>
                </a:extLst>
              </a:tr>
            </a:tbl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3186545" y="749840"/>
            <a:ext cx="68947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 dirty="0"/>
              <a:t>Perú: Principales frutas exportadas 2021-2022 (Valor FOB – </a:t>
            </a:r>
            <a:r>
              <a:rPr lang="es-MX" sz="1600" b="1" dirty="0" err="1"/>
              <a:t>Mill</a:t>
            </a:r>
            <a:r>
              <a:rPr lang="es-MX" sz="1600" b="1" dirty="0"/>
              <a:t> US$)</a:t>
            </a:r>
            <a:endParaRPr lang="en-US" sz="1600" b="1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5187" y="1670689"/>
            <a:ext cx="829662" cy="829662"/>
          </a:xfrm>
          <a:prstGeom prst="cloud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9732" y="3614095"/>
            <a:ext cx="1221352" cy="827656"/>
          </a:xfrm>
          <a:prstGeom prst="cloud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5974" y="4585856"/>
            <a:ext cx="998875" cy="874016"/>
          </a:xfrm>
          <a:prstGeom prst="cloud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31832" y="2500769"/>
            <a:ext cx="933017" cy="933017"/>
          </a:xfrm>
          <a:prstGeom prst="cloud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79767" y="5555495"/>
            <a:ext cx="1053378" cy="789017"/>
          </a:xfrm>
          <a:prstGeom prst="cloud">
            <a:avLst/>
          </a:prstGeom>
        </p:spPr>
      </p:pic>
      <p:sp>
        <p:nvSpPr>
          <p:cNvPr id="16" name="Rectángulo 15"/>
          <p:cNvSpPr/>
          <p:nvPr/>
        </p:nvSpPr>
        <p:spPr>
          <a:xfrm>
            <a:off x="126005" y="6577303"/>
            <a:ext cx="212590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/>
              <a:t>Fuente: ADEX DATA TRADE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6272ABEC-CA95-2F54-EB54-67DCA2C3939F}"/>
              </a:ext>
            </a:extLst>
          </p:cNvPr>
          <p:cNvSpPr txBox="1"/>
          <p:nvPr/>
        </p:nvSpPr>
        <p:spPr>
          <a:xfrm>
            <a:off x="126005" y="236403"/>
            <a:ext cx="5291833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EXPORTACIONES PERUANAS DE FRUTAS</a:t>
            </a:r>
            <a:endParaRPr lang="es-PE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4808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96;p2">
            <a:extLst>
              <a:ext uri="{FF2B5EF4-FFF2-40B4-BE49-F238E27FC236}">
                <a16:creationId xmlns:a16="http://schemas.microsoft.com/office/drawing/2014/main" id="{332BFECF-DC7C-196B-A102-C3F0C87B9775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292"/>
          <a:stretch>
            <a:fillRect/>
          </a:stretch>
        </p:blipFill>
        <p:spPr bwMode="auto">
          <a:xfrm>
            <a:off x="-196850" y="0"/>
            <a:ext cx="12388850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6272ABEC-CA95-2F54-EB54-67DCA2C3939F}"/>
              </a:ext>
            </a:extLst>
          </p:cNvPr>
          <p:cNvSpPr txBox="1"/>
          <p:nvPr/>
        </p:nvSpPr>
        <p:spPr>
          <a:xfrm>
            <a:off x="304212" y="374894"/>
            <a:ext cx="5291833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EXPORTACIONES PERUANAS DE FRUTAS</a:t>
            </a:r>
            <a:endParaRPr lang="es-PE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/>
          <a:srcRect l="16457" t="21117" r="15819" b="7292"/>
          <a:stretch/>
        </p:blipFill>
        <p:spPr>
          <a:xfrm>
            <a:off x="1731818" y="1316183"/>
            <a:ext cx="8811491" cy="5237018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9864436" y="5638801"/>
            <a:ext cx="9144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8842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96;p2">
            <a:extLst>
              <a:ext uri="{FF2B5EF4-FFF2-40B4-BE49-F238E27FC236}">
                <a16:creationId xmlns:a16="http://schemas.microsoft.com/office/drawing/2014/main" id="{332BFECF-DC7C-196B-A102-C3F0C87B9775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292"/>
          <a:stretch>
            <a:fillRect/>
          </a:stretch>
        </p:blipFill>
        <p:spPr bwMode="auto">
          <a:xfrm>
            <a:off x="-196850" y="0"/>
            <a:ext cx="12388850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/>
          <a:srcRect l="15497" t="21875" r="17237" b="15090"/>
          <a:stretch/>
        </p:blipFill>
        <p:spPr>
          <a:xfrm>
            <a:off x="1332411" y="1828800"/>
            <a:ext cx="8752115" cy="4611189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6272ABEC-CA95-2F54-EB54-67DCA2C3939F}"/>
              </a:ext>
            </a:extLst>
          </p:cNvPr>
          <p:cNvSpPr txBox="1"/>
          <p:nvPr/>
        </p:nvSpPr>
        <p:spPr>
          <a:xfrm>
            <a:off x="304212" y="374894"/>
            <a:ext cx="5291833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EXPORTACIONES PERUANAS DE FRUTAS</a:t>
            </a:r>
            <a:endParaRPr lang="es-PE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17261" y="963347"/>
            <a:ext cx="11560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Estados Unidos es nuestro principal socio comercial para nuestras frutas de exportación, con más del 41% de participación, teniendo un crecimiento promedio anual (2018-2022) del 6%</a:t>
            </a:r>
            <a:endParaRPr lang="en-US" dirty="0"/>
          </a:p>
        </p:txBody>
      </p:sp>
      <p:sp>
        <p:nvSpPr>
          <p:cNvPr id="6" name="Rectángulo 5"/>
          <p:cNvSpPr/>
          <p:nvPr/>
        </p:nvSpPr>
        <p:spPr>
          <a:xfrm>
            <a:off x="126005" y="6577303"/>
            <a:ext cx="157447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/>
              <a:t>Fuente: TRADEMAP</a:t>
            </a:r>
          </a:p>
        </p:txBody>
      </p:sp>
    </p:spTree>
    <p:extLst>
      <p:ext uri="{BB962C8B-B14F-4D97-AF65-F5344CB8AC3E}">
        <p14:creationId xmlns:p14="http://schemas.microsoft.com/office/powerpoint/2010/main" val="17056723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96;p2">
            <a:extLst>
              <a:ext uri="{FF2B5EF4-FFF2-40B4-BE49-F238E27FC236}">
                <a16:creationId xmlns:a16="http://schemas.microsoft.com/office/drawing/2014/main" id="{332BFECF-DC7C-196B-A102-C3F0C87B9775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292"/>
          <a:stretch>
            <a:fillRect/>
          </a:stretch>
        </p:blipFill>
        <p:spPr bwMode="auto">
          <a:xfrm>
            <a:off x="-196850" y="0"/>
            <a:ext cx="12388850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/>
          <a:srcRect l="11241" t="7256" r="12412" b="5621"/>
          <a:stretch/>
        </p:blipFill>
        <p:spPr>
          <a:xfrm>
            <a:off x="1769322" y="1641944"/>
            <a:ext cx="7653445" cy="4915301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6272ABEC-CA95-2F54-EB54-67DCA2C3939F}"/>
              </a:ext>
            </a:extLst>
          </p:cNvPr>
          <p:cNvSpPr txBox="1"/>
          <p:nvPr/>
        </p:nvSpPr>
        <p:spPr>
          <a:xfrm>
            <a:off x="304212" y="374894"/>
            <a:ext cx="5291833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EXPORTACIONES PERUANAS DE FRUTAS</a:t>
            </a:r>
            <a:endParaRPr lang="es-PE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304213" y="995613"/>
            <a:ext cx="115275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ea typeface="Times New Roman" panose="02020603050405020304" pitchFamily="18" charset="0"/>
              </a:rPr>
              <a:t>El Perú es un país con mayores proyecciones de desarrollo y presencia en el mercado mundial</a:t>
            </a:r>
            <a:r>
              <a:rPr lang="es-MX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s-MX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 potencial a exportar diferentes frutas, tales como uvas, paltas, arándanos, guayabas, mangos, plátanos, etc.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26005" y="6577303"/>
            <a:ext cx="157447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/>
              <a:t>Fuente: TRADEMAP</a:t>
            </a:r>
          </a:p>
        </p:txBody>
      </p:sp>
    </p:spTree>
    <p:extLst>
      <p:ext uri="{BB962C8B-B14F-4D97-AF65-F5344CB8AC3E}">
        <p14:creationId xmlns:p14="http://schemas.microsoft.com/office/powerpoint/2010/main" val="29859086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96;p2">
            <a:extLst>
              <a:ext uri="{FF2B5EF4-FFF2-40B4-BE49-F238E27FC236}">
                <a16:creationId xmlns:a16="http://schemas.microsoft.com/office/drawing/2014/main" id="{332BFECF-DC7C-196B-A102-C3F0C87B9775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292"/>
          <a:stretch>
            <a:fillRect/>
          </a:stretch>
        </p:blipFill>
        <p:spPr bwMode="auto">
          <a:xfrm>
            <a:off x="-196850" y="0"/>
            <a:ext cx="12388850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3228109" y="5225580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MX" sz="2400" dirty="0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</a:rPr>
              <a:t>Unidad de Inteligencia Comercial</a:t>
            </a:r>
          </a:p>
          <a:p>
            <a:pPr algn="ctr"/>
            <a:r>
              <a:rPr lang="es-MX" sz="2400" dirty="0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</a:rPr>
              <a:t>2023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4871" y="971117"/>
            <a:ext cx="7225145" cy="4064144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5"/>
          <a:srcRect r="1582" b="14604"/>
          <a:stretch/>
        </p:blipFill>
        <p:spPr>
          <a:xfrm>
            <a:off x="2964871" y="971117"/>
            <a:ext cx="1319703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645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96;p2">
            <a:extLst>
              <a:ext uri="{FF2B5EF4-FFF2-40B4-BE49-F238E27FC236}">
                <a16:creationId xmlns:a16="http://schemas.microsoft.com/office/drawing/2014/main" id="{332BFECF-DC7C-196B-A102-C3F0C87B9775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292"/>
          <a:stretch>
            <a:fillRect/>
          </a:stretch>
        </p:blipFill>
        <p:spPr bwMode="auto">
          <a:xfrm>
            <a:off x="-196850" y="0"/>
            <a:ext cx="12388850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0" y="2364377"/>
            <a:ext cx="12192000" cy="1606732"/>
          </a:xfrm>
          <a:prstGeom prst="rect">
            <a:avLst/>
          </a:prstGeom>
          <a:solidFill>
            <a:srgbClr val="00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b="1" dirty="0"/>
              <a:t>PANORAMA INTERNACIONAL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773887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4" name="Google Shape;1054;p24"/>
          <p:cNvGrpSpPr/>
          <p:nvPr/>
        </p:nvGrpSpPr>
        <p:grpSpPr>
          <a:xfrm>
            <a:off x="1387829" y="1182255"/>
            <a:ext cx="3609433" cy="2373468"/>
            <a:chOff x="1231331" y="941281"/>
            <a:chExt cx="2623897" cy="1725405"/>
          </a:xfrm>
        </p:grpSpPr>
        <p:grpSp>
          <p:nvGrpSpPr>
            <p:cNvPr id="1055" name="Google Shape;1055;p24"/>
            <p:cNvGrpSpPr/>
            <p:nvPr/>
          </p:nvGrpSpPr>
          <p:grpSpPr>
            <a:xfrm>
              <a:off x="1231331" y="941281"/>
              <a:ext cx="2623897" cy="1725405"/>
              <a:chOff x="235800" y="830650"/>
              <a:chExt cx="6978450" cy="4588844"/>
            </a:xfrm>
          </p:grpSpPr>
          <p:sp>
            <p:nvSpPr>
              <p:cNvPr id="1056" name="Google Shape;1056;p24"/>
              <p:cNvSpPr/>
              <p:nvPr/>
            </p:nvSpPr>
            <p:spPr>
              <a:xfrm>
                <a:off x="235800" y="1224769"/>
                <a:ext cx="2592225" cy="4194725"/>
              </a:xfrm>
              <a:custGeom>
                <a:avLst/>
                <a:gdLst/>
                <a:ahLst/>
                <a:cxnLst/>
                <a:rect l="l" t="t" r="r" b="b"/>
                <a:pathLst>
                  <a:path w="103689" h="167789" extrusionOk="0">
                    <a:moveTo>
                      <a:pt x="13807" y="0"/>
                    </a:moveTo>
                    <a:cubicBezTo>
                      <a:pt x="11526" y="0"/>
                      <a:pt x="9194" y="921"/>
                      <a:pt x="7431" y="2357"/>
                    </a:cubicBezTo>
                    <a:cubicBezTo>
                      <a:pt x="6418" y="3183"/>
                      <a:pt x="7559" y="5231"/>
                      <a:pt x="8433" y="6203"/>
                    </a:cubicBezTo>
                    <a:cubicBezTo>
                      <a:pt x="9308" y="7175"/>
                      <a:pt x="10393" y="8259"/>
                      <a:pt x="10189" y="9549"/>
                    </a:cubicBezTo>
                    <a:cubicBezTo>
                      <a:pt x="9355" y="9975"/>
                      <a:pt x="8287" y="10084"/>
                      <a:pt x="7292" y="10084"/>
                    </a:cubicBezTo>
                    <a:cubicBezTo>
                      <a:pt x="7024" y="10084"/>
                      <a:pt x="6762" y="10076"/>
                      <a:pt x="6511" y="10065"/>
                    </a:cubicBezTo>
                    <a:cubicBezTo>
                      <a:pt x="6102" y="10046"/>
                      <a:pt x="5686" y="9992"/>
                      <a:pt x="5277" y="9992"/>
                    </a:cubicBezTo>
                    <a:cubicBezTo>
                      <a:pt x="4990" y="9992"/>
                      <a:pt x="4705" y="10019"/>
                      <a:pt x="4430" y="10104"/>
                    </a:cubicBezTo>
                    <a:cubicBezTo>
                      <a:pt x="3763" y="10310"/>
                      <a:pt x="3182" y="11034"/>
                      <a:pt x="3440" y="11683"/>
                    </a:cubicBezTo>
                    <a:cubicBezTo>
                      <a:pt x="2981" y="12481"/>
                      <a:pt x="2431" y="12899"/>
                      <a:pt x="2962" y="13650"/>
                    </a:cubicBezTo>
                    <a:cubicBezTo>
                      <a:pt x="3377" y="14235"/>
                      <a:pt x="4081" y="14716"/>
                      <a:pt x="4076" y="15434"/>
                    </a:cubicBezTo>
                    <a:cubicBezTo>
                      <a:pt x="4071" y="16003"/>
                      <a:pt x="3591" y="16462"/>
                      <a:pt x="3082" y="16719"/>
                    </a:cubicBezTo>
                    <a:cubicBezTo>
                      <a:pt x="2572" y="16973"/>
                      <a:pt x="2000" y="17102"/>
                      <a:pt x="1518" y="17408"/>
                    </a:cubicBezTo>
                    <a:cubicBezTo>
                      <a:pt x="13" y="18366"/>
                      <a:pt x="0" y="20519"/>
                      <a:pt x="159" y="22295"/>
                    </a:cubicBezTo>
                    <a:cubicBezTo>
                      <a:pt x="1133" y="23491"/>
                      <a:pt x="1285" y="25550"/>
                      <a:pt x="817" y="27017"/>
                    </a:cubicBezTo>
                    <a:cubicBezTo>
                      <a:pt x="639" y="27577"/>
                      <a:pt x="351" y="28172"/>
                      <a:pt x="552" y="28724"/>
                    </a:cubicBezTo>
                    <a:cubicBezTo>
                      <a:pt x="782" y="29356"/>
                      <a:pt x="1526" y="29605"/>
                      <a:pt x="2177" y="29773"/>
                    </a:cubicBezTo>
                    <a:cubicBezTo>
                      <a:pt x="2891" y="29958"/>
                      <a:pt x="3669" y="30130"/>
                      <a:pt x="4408" y="30130"/>
                    </a:cubicBezTo>
                    <a:cubicBezTo>
                      <a:pt x="5109" y="30130"/>
                      <a:pt x="5775" y="29975"/>
                      <a:pt x="6314" y="29528"/>
                    </a:cubicBezTo>
                    <a:cubicBezTo>
                      <a:pt x="7583" y="28478"/>
                      <a:pt x="9157" y="28121"/>
                      <a:pt x="10834" y="28121"/>
                    </a:cubicBezTo>
                    <a:cubicBezTo>
                      <a:pt x="13016" y="28121"/>
                      <a:pt x="15374" y="28725"/>
                      <a:pt x="17464" y="29196"/>
                    </a:cubicBezTo>
                    <a:cubicBezTo>
                      <a:pt x="18740" y="29482"/>
                      <a:pt x="20083" y="29952"/>
                      <a:pt x="20830" y="31028"/>
                    </a:cubicBezTo>
                    <a:cubicBezTo>
                      <a:pt x="21824" y="32461"/>
                      <a:pt x="21400" y="34451"/>
                      <a:pt x="20580" y="35993"/>
                    </a:cubicBezTo>
                    <a:cubicBezTo>
                      <a:pt x="19762" y="37533"/>
                      <a:pt x="18587" y="38903"/>
                      <a:pt x="18068" y="40567"/>
                    </a:cubicBezTo>
                    <a:cubicBezTo>
                      <a:pt x="17582" y="42129"/>
                      <a:pt x="17717" y="43806"/>
                      <a:pt x="17859" y="45436"/>
                    </a:cubicBezTo>
                    <a:cubicBezTo>
                      <a:pt x="18032" y="47441"/>
                      <a:pt x="18242" y="49554"/>
                      <a:pt x="19405" y="51198"/>
                    </a:cubicBezTo>
                    <a:cubicBezTo>
                      <a:pt x="20624" y="52922"/>
                      <a:pt x="21392" y="55494"/>
                      <a:pt x="21294" y="57601"/>
                    </a:cubicBezTo>
                    <a:cubicBezTo>
                      <a:pt x="21216" y="59294"/>
                      <a:pt x="20619" y="60958"/>
                      <a:pt x="20775" y="62645"/>
                    </a:cubicBezTo>
                    <a:cubicBezTo>
                      <a:pt x="21057" y="65704"/>
                      <a:pt x="23699" y="67999"/>
                      <a:pt x="26397" y="69471"/>
                    </a:cubicBezTo>
                    <a:cubicBezTo>
                      <a:pt x="29219" y="71013"/>
                      <a:pt x="31651" y="73637"/>
                      <a:pt x="32623" y="76701"/>
                    </a:cubicBezTo>
                    <a:cubicBezTo>
                      <a:pt x="33112" y="78241"/>
                      <a:pt x="33257" y="79868"/>
                      <a:pt x="33688" y="81425"/>
                    </a:cubicBezTo>
                    <a:cubicBezTo>
                      <a:pt x="34432" y="84119"/>
                      <a:pt x="36051" y="86565"/>
                      <a:pt x="38239" y="88307"/>
                    </a:cubicBezTo>
                    <a:cubicBezTo>
                      <a:pt x="39834" y="89575"/>
                      <a:pt x="42451" y="90023"/>
                      <a:pt x="44455" y="90388"/>
                    </a:cubicBezTo>
                    <a:cubicBezTo>
                      <a:pt x="45495" y="90578"/>
                      <a:pt x="46617" y="90728"/>
                      <a:pt x="47400" y="91437"/>
                    </a:cubicBezTo>
                    <a:cubicBezTo>
                      <a:pt x="47762" y="91764"/>
                      <a:pt x="48023" y="92187"/>
                      <a:pt x="48369" y="92530"/>
                    </a:cubicBezTo>
                    <a:cubicBezTo>
                      <a:pt x="50044" y="94188"/>
                      <a:pt x="53127" y="93507"/>
                      <a:pt x="54821" y="95145"/>
                    </a:cubicBezTo>
                    <a:cubicBezTo>
                      <a:pt x="55259" y="95566"/>
                      <a:pt x="55558" y="96107"/>
                      <a:pt x="55941" y="96579"/>
                    </a:cubicBezTo>
                    <a:cubicBezTo>
                      <a:pt x="56887" y="97736"/>
                      <a:pt x="58370" y="98428"/>
                      <a:pt x="59861" y="98428"/>
                    </a:cubicBezTo>
                    <a:cubicBezTo>
                      <a:pt x="60003" y="98428"/>
                      <a:pt x="60145" y="98421"/>
                      <a:pt x="60286" y="98409"/>
                    </a:cubicBezTo>
                    <a:lnTo>
                      <a:pt x="60286" y="98409"/>
                    </a:lnTo>
                    <a:cubicBezTo>
                      <a:pt x="59905" y="99653"/>
                      <a:pt x="61397" y="101114"/>
                      <a:pt x="60936" y="102330"/>
                    </a:cubicBezTo>
                    <a:cubicBezTo>
                      <a:pt x="60565" y="103312"/>
                      <a:pt x="59445" y="103741"/>
                      <a:pt x="58674" y="104452"/>
                    </a:cubicBezTo>
                    <a:cubicBezTo>
                      <a:pt x="57337" y="105685"/>
                      <a:pt x="57129" y="107795"/>
                      <a:pt x="57705" y="109521"/>
                    </a:cubicBezTo>
                    <a:cubicBezTo>
                      <a:pt x="58282" y="111246"/>
                      <a:pt x="59498" y="112671"/>
                      <a:pt x="60717" y="114022"/>
                    </a:cubicBezTo>
                    <a:cubicBezTo>
                      <a:pt x="62978" y="116530"/>
                      <a:pt x="65696" y="117746"/>
                      <a:pt x="68148" y="120066"/>
                    </a:cubicBezTo>
                    <a:cubicBezTo>
                      <a:pt x="70420" y="122216"/>
                      <a:pt x="70937" y="125696"/>
                      <a:pt x="70438" y="128784"/>
                    </a:cubicBezTo>
                    <a:cubicBezTo>
                      <a:pt x="69938" y="131872"/>
                      <a:pt x="68585" y="134744"/>
                      <a:pt x="67620" y="137718"/>
                    </a:cubicBezTo>
                    <a:cubicBezTo>
                      <a:pt x="65814" y="143276"/>
                      <a:pt x="65376" y="149382"/>
                      <a:pt x="67102" y="154963"/>
                    </a:cubicBezTo>
                    <a:cubicBezTo>
                      <a:pt x="68828" y="160546"/>
                      <a:pt x="72869" y="165522"/>
                      <a:pt x="78283" y="167717"/>
                    </a:cubicBezTo>
                    <a:cubicBezTo>
                      <a:pt x="78404" y="167766"/>
                      <a:pt x="78530" y="167788"/>
                      <a:pt x="78658" y="167788"/>
                    </a:cubicBezTo>
                    <a:cubicBezTo>
                      <a:pt x="79167" y="167788"/>
                      <a:pt x="79705" y="167444"/>
                      <a:pt x="80056" y="167066"/>
                    </a:cubicBezTo>
                    <a:cubicBezTo>
                      <a:pt x="80495" y="166591"/>
                      <a:pt x="80589" y="165833"/>
                      <a:pt x="80281" y="165265"/>
                    </a:cubicBezTo>
                    <a:cubicBezTo>
                      <a:pt x="79304" y="163467"/>
                      <a:pt x="77566" y="161932"/>
                      <a:pt x="76298" y="160326"/>
                    </a:cubicBezTo>
                    <a:cubicBezTo>
                      <a:pt x="75898" y="159821"/>
                      <a:pt x="75478" y="159248"/>
                      <a:pt x="75530" y="158607"/>
                    </a:cubicBezTo>
                    <a:cubicBezTo>
                      <a:pt x="75589" y="157886"/>
                      <a:pt x="76208" y="157367"/>
                      <a:pt x="76666" y="156807"/>
                    </a:cubicBezTo>
                    <a:cubicBezTo>
                      <a:pt x="77361" y="155947"/>
                      <a:pt x="77729" y="154867"/>
                      <a:pt x="77704" y="153762"/>
                    </a:cubicBezTo>
                    <a:cubicBezTo>
                      <a:pt x="77674" y="152733"/>
                      <a:pt x="77075" y="151726"/>
                      <a:pt x="77111" y="150697"/>
                    </a:cubicBezTo>
                    <a:cubicBezTo>
                      <a:pt x="77146" y="149667"/>
                      <a:pt x="77701" y="148583"/>
                      <a:pt x="78676" y="148251"/>
                    </a:cubicBezTo>
                    <a:cubicBezTo>
                      <a:pt x="79120" y="148100"/>
                      <a:pt x="79614" y="148115"/>
                      <a:pt x="80042" y="147926"/>
                    </a:cubicBezTo>
                    <a:cubicBezTo>
                      <a:pt x="81453" y="147303"/>
                      <a:pt x="81228" y="145153"/>
                      <a:pt x="82249" y="143996"/>
                    </a:cubicBezTo>
                    <a:cubicBezTo>
                      <a:pt x="82722" y="143460"/>
                      <a:pt x="83419" y="143193"/>
                      <a:pt x="84064" y="142883"/>
                    </a:cubicBezTo>
                    <a:cubicBezTo>
                      <a:pt x="86792" y="141571"/>
                      <a:pt x="89035" y="138972"/>
                      <a:pt x="89283" y="135957"/>
                    </a:cubicBezTo>
                    <a:cubicBezTo>
                      <a:pt x="89483" y="133544"/>
                      <a:pt x="88605" y="130615"/>
                      <a:pt x="90438" y="129034"/>
                    </a:cubicBezTo>
                    <a:cubicBezTo>
                      <a:pt x="91238" y="128344"/>
                      <a:pt x="92244" y="128199"/>
                      <a:pt x="93314" y="128199"/>
                    </a:cubicBezTo>
                    <a:cubicBezTo>
                      <a:pt x="94087" y="128199"/>
                      <a:pt x="94894" y="128275"/>
                      <a:pt x="95682" y="128275"/>
                    </a:cubicBezTo>
                    <a:cubicBezTo>
                      <a:pt x="96098" y="128275"/>
                      <a:pt x="96509" y="128254"/>
                      <a:pt x="96908" y="128189"/>
                    </a:cubicBezTo>
                    <a:cubicBezTo>
                      <a:pt x="97800" y="128044"/>
                      <a:pt x="98396" y="127214"/>
                      <a:pt x="98814" y="126412"/>
                    </a:cubicBezTo>
                    <a:cubicBezTo>
                      <a:pt x="99231" y="125609"/>
                      <a:pt x="99280" y="124658"/>
                      <a:pt x="99129" y="123766"/>
                    </a:cubicBezTo>
                    <a:cubicBezTo>
                      <a:pt x="98945" y="122668"/>
                      <a:pt x="98473" y="121597"/>
                      <a:pt x="98577" y="120489"/>
                    </a:cubicBezTo>
                    <a:cubicBezTo>
                      <a:pt x="98723" y="118930"/>
                      <a:pt x="99942" y="117730"/>
                      <a:pt x="100886" y="116480"/>
                    </a:cubicBezTo>
                    <a:cubicBezTo>
                      <a:pt x="102003" y="114998"/>
                      <a:pt x="102797" y="113297"/>
                      <a:pt x="103214" y="111488"/>
                    </a:cubicBezTo>
                    <a:cubicBezTo>
                      <a:pt x="103689" y="109429"/>
                      <a:pt x="102371" y="106997"/>
                      <a:pt x="100524" y="105970"/>
                    </a:cubicBezTo>
                    <a:cubicBezTo>
                      <a:pt x="98677" y="104943"/>
                      <a:pt x="96462" y="104915"/>
                      <a:pt x="94350" y="104853"/>
                    </a:cubicBezTo>
                    <a:cubicBezTo>
                      <a:pt x="92237" y="104794"/>
                      <a:pt x="89999" y="104633"/>
                      <a:pt x="88273" y="103414"/>
                    </a:cubicBezTo>
                    <a:cubicBezTo>
                      <a:pt x="86692" y="102296"/>
                      <a:pt x="85799" y="100469"/>
                      <a:pt x="84550" y="98991"/>
                    </a:cubicBezTo>
                    <a:cubicBezTo>
                      <a:pt x="82441" y="96497"/>
                      <a:pt x="79375" y="95057"/>
                      <a:pt x="76410" y="93690"/>
                    </a:cubicBezTo>
                    <a:cubicBezTo>
                      <a:pt x="75559" y="93298"/>
                      <a:pt x="74630" y="92901"/>
                      <a:pt x="73720" y="92901"/>
                    </a:cubicBezTo>
                    <a:cubicBezTo>
                      <a:pt x="73431" y="92901"/>
                      <a:pt x="73144" y="92941"/>
                      <a:pt x="72862" y="93034"/>
                    </a:cubicBezTo>
                    <a:cubicBezTo>
                      <a:pt x="72400" y="93185"/>
                      <a:pt x="71985" y="93473"/>
                      <a:pt x="71508" y="93564"/>
                    </a:cubicBezTo>
                    <a:cubicBezTo>
                      <a:pt x="71390" y="93586"/>
                      <a:pt x="71274" y="93597"/>
                      <a:pt x="71159" y="93597"/>
                    </a:cubicBezTo>
                    <a:cubicBezTo>
                      <a:pt x="70006" y="93597"/>
                      <a:pt x="69033" y="92520"/>
                      <a:pt x="67966" y="91944"/>
                    </a:cubicBezTo>
                    <a:cubicBezTo>
                      <a:pt x="67424" y="91651"/>
                      <a:pt x="66830" y="91518"/>
                      <a:pt x="66231" y="91518"/>
                    </a:cubicBezTo>
                    <a:cubicBezTo>
                      <a:pt x="64138" y="91518"/>
                      <a:pt x="61986" y="93147"/>
                      <a:pt x="61817" y="95293"/>
                    </a:cubicBezTo>
                    <a:cubicBezTo>
                      <a:pt x="61476" y="95410"/>
                      <a:pt x="61056" y="95468"/>
                      <a:pt x="60611" y="95468"/>
                    </a:cubicBezTo>
                    <a:cubicBezTo>
                      <a:pt x="59413" y="95468"/>
                      <a:pt x="58031" y="95047"/>
                      <a:pt x="57510" y="94228"/>
                    </a:cubicBezTo>
                    <a:cubicBezTo>
                      <a:pt x="56995" y="93419"/>
                      <a:pt x="56789" y="92287"/>
                      <a:pt x="55904" y="91918"/>
                    </a:cubicBezTo>
                    <a:cubicBezTo>
                      <a:pt x="55432" y="91722"/>
                      <a:pt x="54840" y="91796"/>
                      <a:pt x="54455" y="91458"/>
                    </a:cubicBezTo>
                    <a:cubicBezTo>
                      <a:pt x="53818" y="90898"/>
                      <a:pt x="54313" y="89881"/>
                      <a:pt x="54428" y="89040"/>
                    </a:cubicBezTo>
                    <a:cubicBezTo>
                      <a:pt x="54609" y="87696"/>
                      <a:pt x="53607" y="86419"/>
                      <a:pt x="52383" y="85834"/>
                    </a:cubicBezTo>
                    <a:cubicBezTo>
                      <a:pt x="51161" y="85249"/>
                      <a:pt x="49761" y="85202"/>
                      <a:pt x="48407" y="85159"/>
                    </a:cubicBezTo>
                    <a:cubicBezTo>
                      <a:pt x="47051" y="85115"/>
                      <a:pt x="45649" y="85054"/>
                      <a:pt x="44436" y="84447"/>
                    </a:cubicBezTo>
                    <a:cubicBezTo>
                      <a:pt x="42077" y="83264"/>
                      <a:pt x="41111" y="80063"/>
                      <a:pt x="42146" y="77635"/>
                    </a:cubicBezTo>
                    <a:cubicBezTo>
                      <a:pt x="43156" y="75267"/>
                      <a:pt x="45760" y="73783"/>
                      <a:pt x="48337" y="73783"/>
                    </a:cubicBezTo>
                    <a:cubicBezTo>
                      <a:pt x="48401" y="73783"/>
                      <a:pt x="48464" y="73784"/>
                      <a:pt x="48528" y="73786"/>
                    </a:cubicBezTo>
                    <a:cubicBezTo>
                      <a:pt x="51112" y="73862"/>
                      <a:pt x="53842" y="75749"/>
                      <a:pt x="53870" y="78335"/>
                    </a:cubicBezTo>
                    <a:cubicBezTo>
                      <a:pt x="53875" y="78746"/>
                      <a:pt x="54287" y="78928"/>
                      <a:pt x="54735" y="78928"/>
                    </a:cubicBezTo>
                    <a:cubicBezTo>
                      <a:pt x="55004" y="78928"/>
                      <a:pt x="55285" y="78863"/>
                      <a:pt x="55498" y="78741"/>
                    </a:cubicBezTo>
                    <a:cubicBezTo>
                      <a:pt x="56067" y="78416"/>
                      <a:pt x="56365" y="77760"/>
                      <a:pt x="56505" y="77119"/>
                    </a:cubicBezTo>
                    <a:cubicBezTo>
                      <a:pt x="56645" y="76478"/>
                      <a:pt x="56664" y="75812"/>
                      <a:pt x="56860" y="75186"/>
                    </a:cubicBezTo>
                    <a:cubicBezTo>
                      <a:pt x="57310" y="73749"/>
                      <a:pt x="58757" y="72690"/>
                      <a:pt x="60261" y="72690"/>
                    </a:cubicBezTo>
                    <a:cubicBezTo>
                      <a:pt x="60273" y="72690"/>
                      <a:pt x="60285" y="72690"/>
                      <a:pt x="60297" y="72690"/>
                    </a:cubicBezTo>
                    <a:cubicBezTo>
                      <a:pt x="60306" y="72690"/>
                      <a:pt x="60314" y="72690"/>
                      <a:pt x="60323" y="72690"/>
                    </a:cubicBezTo>
                    <a:cubicBezTo>
                      <a:pt x="61893" y="72690"/>
                      <a:pt x="62998" y="71122"/>
                      <a:pt x="64116" y="70013"/>
                    </a:cubicBezTo>
                    <a:cubicBezTo>
                      <a:pt x="65241" y="68896"/>
                      <a:pt x="65913" y="67214"/>
                      <a:pt x="65469" y="65693"/>
                    </a:cubicBezTo>
                    <a:cubicBezTo>
                      <a:pt x="65229" y="64873"/>
                      <a:pt x="64683" y="64046"/>
                      <a:pt x="64956" y="63238"/>
                    </a:cubicBezTo>
                    <a:cubicBezTo>
                      <a:pt x="65170" y="62604"/>
                      <a:pt x="65822" y="62237"/>
                      <a:pt x="66438" y="61978"/>
                    </a:cubicBezTo>
                    <a:cubicBezTo>
                      <a:pt x="67992" y="61328"/>
                      <a:pt x="69657" y="60995"/>
                      <a:pt x="71338" y="60995"/>
                    </a:cubicBezTo>
                    <a:cubicBezTo>
                      <a:pt x="71514" y="60995"/>
                      <a:pt x="71689" y="60998"/>
                      <a:pt x="71865" y="61005"/>
                    </a:cubicBezTo>
                    <a:cubicBezTo>
                      <a:pt x="71916" y="61008"/>
                      <a:pt x="71966" y="61009"/>
                      <a:pt x="72016" y="61009"/>
                    </a:cubicBezTo>
                    <a:cubicBezTo>
                      <a:pt x="73530" y="61009"/>
                      <a:pt x="74333" y="60016"/>
                      <a:pt x="75129" y="58671"/>
                    </a:cubicBezTo>
                    <a:cubicBezTo>
                      <a:pt x="75724" y="57667"/>
                      <a:pt x="75988" y="56400"/>
                      <a:pt x="76935" y="55719"/>
                    </a:cubicBezTo>
                    <a:cubicBezTo>
                      <a:pt x="77461" y="55341"/>
                      <a:pt x="78061" y="55227"/>
                      <a:pt x="78697" y="55227"/>
                    </a:cubicBezTo>
                    <a:cubicBezTo>
                      <a:pt x="79669" y="55227"/>
                      <a:pt x="80723" y="55493"/>
                      <a:pt x="81724" y="55493"/>
                    </a:cubicBezTo>
                    <a:cubicBezTo>
                      <a:pt x="81835" y="55493"/>
                      <a:pt x="81945" y="55490"/>
                      <a:pt x="82055" y="55483"/>
                    </a:cubicBezTo>
                    <a:cubicBezTo>
                      <a:pt x="84597" y="55311"/>
                      <a:pt x="86582" y="52458"/>
                      <a:pt x="85860" y="50015"/>
                    </a:cubicBezTo>
                    <a:cubicBezTo>
                      <a:pt x="85517" y="48852"/>
                      <a:pt x="84704" y="47901"/>
                      <a:pt x="84043" y="46884"/>
                    </a:cubicBezTo>
                    <a:cubicBezTo>
                      <a:pt x="83131" y="45481"/>
                      <a:pt x="82492" y="43918"/>
                      <a:pt x="82159" y="42277"/>
                    </a:cubicBezTo>
                    <a:cubicBezTo>
                      <a:pt x="81854" y="40773"/>
                      <a:pt x="81767" y="39118"/>
                      <a:pt x="80776" y="37947"/>
                    </a:cubicBezTo>
                    <a:cubicBezTo>
                      <a:pt x="79227" y="38020"/>
                      <a:pt x="77350" y="37975"/>
                      <a:pt x="75971" y="38686"/>
                    </a:cubicBezTo>
                    <a:cubicBezTo>
                      <a:pt x="75699" y="37108"/>
                      <a:pt x="75398" y="35461"/>
                      <a:pt x="74423" y="34192"/>
                    </a:cubicBezTo>
                    <a:cubicBezTo>
                      <a:pt x="73732" y="33291"/>
                      <a:pt x="72587" y="32657"/>
                      <a:pt x="71488" y="32657"/>
                    </a:cubicBezTo>
                    <a:cubicBezTo>
                      <a:pt x="71039" y="32657"/>
                      <a:pt x="70597" y="32763"/>
                      <a:pt x="70198" y="32999"/>
                    </a:cubicBezTo>
                    <a:cubicBezTo>
                      <a:pt x="68851" y="33794"/>
                      <a:pt x="68559" y="35642"/>
                      <a:pt x="68807" y="37187"/>
                    </a:cubicBezTo>
                    <a:cubicBezTo>
                      <a:pt x="69057" y="38731"/>
                      <a:pt x="69698" y="40227"/>
                      <a:pt x="69655" y="41791"/>
                    </a:cubicBezTo>
                    <a:cubicBezTo>
                      <a:pt x="69615" y="43336"/>
                      <a:pt x="68552" y="45042"/>
                      <a:pt x="67017" y="45042"/>
                    </a:cubicBezTo>
                    <a:cubicBezTo>
                      <a:pt x="66998" y="45042"/>
                      <a:pt x="66979" y="45041"/>
                      <a:pt x="66960" y="45041"/>
                    </a:cubicBezTo>
                    <a:cubicBezTo>
                      <a:pt x="66146" y="45019"/>
                      <a:pt x="65416" y="44522"/>
                      <a:pt x="64843" y="43941"/>
                    </a:cubicBezTo>
                    <a:cubicBezTo>
                      <a:pt x="64022" y="43112"/>
                      <a:pt x="63372" y="42052"/>
                      <a:pt x="62317" y="41553"/>
                    </a:cubicBezTo>
                    <a:cubicBezTo>
                      <a:pt x="61507" y="41171"/>
                      <a:pt x="60577" y="41179"/>
                      <a:pt x="59704" y="40982"/>
                    </a:cubicBezTo>
                    <a:cubicBezTo>
                      <a:pt x="56728" y="40316"/>
                      <a:pt x="54688" y="36902"/>
                      <a:pt x="55510" y="33965"/>
                    </a:cubicBezTo>
                    <a:cubicBezTo>
                      <a:pt x="56182" y="31564"/>
                      <a:pt x="58657" y="29882"/>
                      <a:pt x="61117" y="29882"/>
                    </a:cubicBezTo>
                    <a:cubicBezTo>
                      <a:pt x="61664" y="29882"/>
                      <a:pt x="62211" y="29966"/>
                      <a:pt x="62737" y="30143"/>
                    </a:cubicBezTo>
                    <a:cubicBezTo>
                      <a:pt x="66237" y="28861"/>
                      <a:pt x="67660" y="24447"/>
                      <a:pt x="66265" y="20991"/>
                    </a:cubicBezTo>
                    <a:cubicBezTo>
                      <a:pt x="64868" y="17535"/>
                      <a:pt x="61115" y="15389"/>
                      <a:pt x="57392" y="15226"/>
                    </a:cubicBezTo>
                    <a:cubicBezTo>
                      <a:pt x="56302" y="15179"/>
                      <a:pt x="55191" y="15275"/>
                      <a:pt x="54134" y="15007"/>
                    </a:cubicBezTo>
                    <a:cubicBezTo>
                      <a:pt x="51145" y="14251"/>
                      <a:pt x="49582" y="10965"/>
                      <a:pt x="46980" y="9310"/>
                    </a:cubicBezTo>
                    <a:cubicBezTo>
                      <a:pt x="46287" y="8869"/>
                      <a:pt x="45224" y="8778"/>
                      <a:pt x="44079" y="8778"/>
                    </a:cubicBezTo>
                    <a:cubicBezTo>
                      <a:pt x="43277" y="8778"/>
                      <a:pt x="42435" y="8823"/>
                      <a:pt x="41651" y="8823"/>
                    </a:cubicBezTo>
                    <a:cubicBezTo>
                      <a:pt x="40795" y="8823"/>
                      <a:pt x="40007" y="8769"/>
                      <a:pt x="39418" y="8547"/>
                    </a:cubicBezTo>
                    <a:cubicBezTo>
                      <a:pt x="38499" y="8200"/>
                      <a:pt x="37525" y="8023"/>
                      <a:pt x="36546" y="8023"/>
                    </a:cubicBezTo>
                    <a:cubicBezTo>
                      <a:pt x="36275" y="8023"/>
                      <a:pt x="36003" y="8037"/>
                      <a:pt x="35731" y="8064"/>
                    </a:cubicBezTo>
                    <a:cubicBezTo>
                      <a:pt x="34635" y="9104"/>
                      <a:pt x="32585" y="9398"/>
                      <a:pt x="31077" y="9499"/>
                    </a:cubicBezTo>
                    <a:cubicBezTo>
                      <a:pt x="29526" y="7990"/>
                      <a:pt x="27655" y="6585"/>
                      <a:pt x="25725" y="5605"/>
                    </a:cubicBezTo>
                    <a:cubicBezTo>
                      <a:pt x="24435" y="4951"/>
                      <a:pt x="22930" y="4260"/>
                      <a:pt x="22532" y="2870"/>
                    </a:cubicBezTo>
                    <a:cubicBezTo>
                      <a:pt x="22012" y="1053"/>
                      <a:pt x="19376" y="125"/>
                      <a:pt x="17200" y="125"/>
                    </a:cubicBezTo>
                    <a:cubicBezTo>
                      <a:pt x="16716" y="125"/>
                      <a:pt x="16254" y="171"/>
                      <a:pt x="15844" y="263"/>
                    </a:cubicBezTo>
                    <a:cubicBezTo>
                      <a:pt x="15181" y="84"/>
                      <a:pt x="14496" y="0"/>
                      <a:pt x="13807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57" name="Google Shape;1057;p24"/>
              <p:cNvSpPr/>
              <p:nvPr/>
            </p:nvSpPr>
            <p:spPr>
              <a:xfrm>
                <a:off x="2370225" y="830650"/>
                <a:ext cx="1016975" cy="1158500"/>
              </a:xfrm>
              <a:custGeom>
                <a:avLst/>
                <a:gdLst/>
                <a:ahLst/>
                <a:cxnLst/>
                <a:rect l="l" t="t" r="r" b="b"/>
                <a:pathLst>
                  <a:path w="40679" h="46340" extrusionOk="0">
                    <a:moveTo>
                      <a:pt x="15780" y="0"/>
                    </a:moveTo>
                    <a:cubicBezTo>
                      <a:pt x="14989" y="0"/>
                      <a:pt x="14213" y="109"/>
                      <a:pt x="13470" y="421"/>
                    </a:cubicBezTo>
                    <a:cubicBezTo>
                      <a:pt x="9879" y="1928"/>
                      <a:pt x="10933" y="5468"/>
                      <a:pt x="8580" y="7572"/>
                    </a:cubicBezTo>
                    <a:cubicBezTo>
                      <a:pt x="6546" y="9390"/>
                      <a:pt x="2788" y="7963"/>
                      <a:pt x="1150" y="10460"/>
                    </a:cubicBezTo>
                    <a:cubicBezTo>
                      <a:pt x="0" y="12215"/>
                      <a:pt x="1289" y="14606"/>
                      <a:pt x="2962" y="15871"/>
                    </a:cubicBezTo>
                    <a:cubicBezTo>
                      <a:pt x="4636" y="17135"/>
                      <a:pt x="6731" y="17894"/>
                      <a:pt x="8056" y="19522"/>
                    </a:cubicBezTo>
                    <a:cubicBezTo>
                      <a:pt x="10183" y="22136"/>
                      <a:pt x="9577" y="26004"/>
                      <a:pt x="8413" y="29169"/>
                    </a:cubicBezTo>
                    <a:cubicBezTo>
                      <a:pt x="7247" y="32332"/>
                      <a:pt x="5603" y="35532"/>
                      <a:pt x="6005" y="38881"/>
                    </a:cubicBezTo>
                    <a:cubicBezTo>
                      <a:pt x="6193" y="40459"/>
                      <a:pt x="6837" y="41956"/>
                      <a:pt x="7675" y="43307"/>
                    </a:cubicBezTo>
                    <a:cubicBezTo>
                      <a:pt x="8488" y="44615"/>
                      <a:pt x="9597" y="45873"/>
                      <a:pt x="11095" y="46235"/>
                    </a:cubicBezTo>
                    <a:cubicBezTo>
                      <a:pt x="11391" y="46306"/>
                      <a:pt x="11688" y="46339"/>
                      <a:pt x="11983" y="46339"/>
                    </a:cubicBezTo>
                    <a:cubicBezTo>
                      <a:pt x="13586" y="46339"/>
                      <a:pt x="15150" y="45367"/>
                      <a:pt x="16368" y="44250"/>
                    </a:cubicBezTo>
                    <a:cubicBezTo>
                      <a:pt x="17812" y="42927"/>
                      <a:pt x="19065" y="41325"/>
                      <a:pt x="20822" y="40465"/>
                    </a:cubicBezTo>
                    <a:cubicBezTo>
                      <a:pt x="23353" y="39224"/>
                      <a:pt x="26610" y="39686"/>
                      <a:pt x="28815" y="37929"/>
                    </a:cubicBezTo>
                    <a:cubicBezTo>
                      <a:pt x="31544" y="35754"/>
                      <a:pt x="31140" y="31606"/>
                      <a:pt x="31890" y="28199"/>
                    </a:cubicBezTo>
                    <a:cubicBezTo>
                      <a:pt x="33150" y="22476"/>
                      <a:pt x="38102" y="18249"/>
                      <a:pt x="40038" y="12718"/>
                    </a:cubicBezTo>
                    <a:cubicBezTo>
                      <a:pt x="40418" y="11636"/>
                      <a:pt x="40679" y="10499"/>
                      <a:pt x="40652" y="9352"/>
                    </a:cubicBezTo>
                    <a:cubicBezTo>
                      <a:pt x="40569" y="5649"/>
                      <a:pt x="37449" y="2571"/>
                      <a:pt x="33956" y="1339"/>
                    </a:cubicBezTo>
                    <a:cubicBezTo>
                      <a:pt x="31938" y="627"/>
                      <a:pt x="29911" y="457"/>
                      <a:pt x="27871" y="457"/>
                    </a:cubicBezTo>
                    <a:cubicBezTo>
                      <a:pt x="26007" y="457"/>
                      <a:pt x="24132" y="599"/>
                      <a:pt x="22245" y="599"/>
                    </a:cubicBezTo>
                    <a:cubicBezTo>
                      <a:pt x="21785" y="599"/>
                      <a:pt x="21325" y="591"/>
                      <a:pt x="20863" y="570"/>
                    </a:cubicBezTo>
                    <a:cubicBezTo>
                      <a:pt x="19225" y="496"/>
                      <a:pt x="17470" y="0"/>
                      <a:pt x="15780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58" name="Google Shape;1058;p24"/>
              <p:cNvSpPr/>
              <p:nvPr/>
            </p:nvSpPr>
            <p:spPr>
              <a:xfrm>
                <a:off x="3143325" y="1089650"/>
                <a:ext cx="4064350" cy="3503975"/>
              </a:xfrm>
              <a:custGeom>
                <a:avLst/>
                <a:gdLst/>
                <a:ahLst/>
                <a:cxnLst/>
                <a:rect l="l" t="t" r="r" b="b"/>
                <a:pathLst>
                  <a:path w="162574" h="140159" extrusionOk="0">
                    <a:moveTo>
                      <a:pt x="149391" y="0"/>
                    </a:moveTo>
                    <a:cubicBezTo>
                      <a:pt x="148360" y="0"/>
                      <a:pt x="147330" y="156"/>
                      <a:pt x="146349" y="477"/>
                    </a:cubicBezTo>
                    <a:cubicBezTo>
                      <a:pt x="145329" y="812"/>
                      <a:pt x="144363" y="1309"/>
                      <a:pt x="143326" y="1583"/>
                    </a:cubicBezTo>
                    <a:cubicBezTo>
                      <a:pt x="142494" y="1801"/>
                      <a:pt x="141638" y="1870"/>
                      <a:pt x="140776" y="1870"/>
                    </a:cubicBezTo>
                    <a:cubicBezTo>
                      <a:pt x="140050" y="1870"/>
                      <a:pt x="139319" y="1821"/>
                      <a:pt x="138596" y="1772"/>
                    </a:cubicBezTo>
                    <a:lnTo>
                      <a:pt x="130106" y="1191"/>
                    </a:lnTo>
                    <a:cubicBezTo>
                      <a:pt x="129237" y="1132"/>
                      <a:pt x="128350" y="1076"/>
                      <a:pt x="127469" y="1076"/>
                    </a:cubicBezTo>
                    <a:cubicBezTo>
                      <a:pt x="125783" y="1076"/>
                      <a:pt x="124119" y="1281"/>
                      <a:pt x="122644" y="2056"/>
                    </a:cubicBezTo>
                    <a:cubicBezTo>
                      <a:pt x="119360" y="3782"/>
                      <a:pt x="117499" y="8084"/>
                      <a:pt x="113816" y="8529"/>
                    </a:cubicBezTo>
                    <a:cubicBezTo>
                      <a:pt x="113611" y="8554"/>
                      <a:pt x="113408" y="8566"/>
                      <a:pt x="113207" y="8566"/>
                    </a:cubicBezTo>
                    <a:cubicBezTo>
                      <a:pt x="110853" y="8566"/>
                      <a:pt x="108715" y="6973"/>
                      <a:pt x="106473" y="6087"/>
                    </a:cubicBezTo>
                    <a:cubicBezTo>
                      <a:pt x="105100" y="5543"/>
                      <a:pt x="103627" y="5279"/>
                      <a:pt x="102152" y="5279"/>
                    </a:cubicBezTo>
                    <a:cubicBezTo>
                      <a:pt x="99404" y="5279"/>
                      <a:pt x="96647" y="6196"/>
                      <a:pt x="94512" y="7933"/>
                    </a:cubicBezTo>
                    <a:cubicBezTo>
                      <a:pt x="93279" y="7304"/>
                      <a:pt x="93660" y="5468"/>
                      <a:pt x="93225" y="4153"/>
                    </a:cubicBezTo>
                    <a:cubicBezTo>
                      <a:pt x="92771" y="2782"/>
                      <a:pt x="91297" y="1954"/>
                      <a:pt x="89858" y="1828"/>
                    </a:cubicBezTo>
                    <a:cubicBezTo>
                      <a:pt x="89687" y="1813"/>
                      <a:pt x="89517" y="1806"/>
                      <a:pt x="89348" y="1806"/>
                    </a:cubicBezTo>
                    <a:cubicBezTo>
                      <a:pt x="88082" y="1806"/>
                      <a:pt x="86834" y="2194"/>
                      <a:pt x="85623" y="2590"/>
                    </a:cubicBezTo>
                    <a:cubicBezTo>
                      <a:pt x="82664" y="3556"/>
                      <a:pt x="79224" y="5204"/>
                      <a:pt x="78950" y="8303"/>
                    </a:cubicBezTo>
                    <a:cubicBezTo>
                      <a:pt x="78873" y="9176"/>
                      <a:pt x="79068" y="10104"/>
                      <a:pt x="78702" y="10900"/>
                    </a:cubicBezTo>
                    <a:cubicBezTo>
                      <a:pt x="78178" y="12033"/>
                      <a:pt x="76762" y="12408"/>
                      <a:pt x="75881" y="13291"/>
                    </a:cubicBezTo>
                    <a:cubicBezTo>
                      <a:pt x="74831" y="14345"/>
                      <a:pt x="74664" y="15971"/>
                      <a:pt x="74621" y="17458"/>
                    </a:cubicBezTo>
                    <a:cubicBezTo>
                      <a:pt x="74577" y="18944"/>
                      <a:pt x="74563" y="20541"/>
                      <a:pt x="73703" y="21754"/>
                    </a:cubicBezTo>
                    <a:cubicBezTo>
                      <a:pt x="73148" y="22537"/>
                      <a:pt x="71069" y="23068"/>
                      <a:pt x="69376" y="23068"/>
                    </a:cubicBezTo>
                    <a:cubicBezTo>
                      <a:pt x="68445" y="23068"/>
                      <a:pt x="67630" y="22907"/>
                      <a:pt x="67252" y="22539"/>
                    </a:cubicBezTo>
                    <a:cubicBezTo>
                      <a:pt x="66636" y="21940"/>
                      <a:pt x="65905" y="21693"/>
                      <a:pt x="65124" y="21693"/>
                    </a:cubicBezTo>
                    <a:cubicBezTo>
                      <a:pt x="63293" y="21693"/>
                      <a:pt x="61194" y="23048"/>
                      <a:pt x="59696" y="24392"/>
                    </a:cubicBezTo>
                    <a:lnTo>
                      <a:pt x="53326" y="30110"/>
                    </a:lnTo>
                    <a:cubicBezTo>
                      <a:pt x="51731" y="31541"/>
                      <a:pt x="50013" y="33034"/>
                      <a:pt x="47899" y="33389"/>
                    </a:cubicBezTo>
                    <a:cubicBezTo>
                      <a:pt x="47672" y="33427"/>
                      <a:pt x="47440" y="33446"/>
                      <a:pt x="47206" y="33446"/>
                    </a:cubicBezTo>
                    <a:cubicBezTo>
                      <a:pt x="45267" y="33446"/>
                      <a:pt x="43232" y="32171"/>
                      <a:pt x="43155" y="30259"/>
                    </a:cubicBezTo>
                    <a:cubicBezTo>
                      <a:pt x="43563" y="29875"/>
                      <a:pt x="44085" y="29761"/>
                      <a:pt x="44655" y="29761"/>
                    </a:cubicBezTo>
                    <a:cubicBezTo>
                      <a:pt x="45498" y="29761"/>
                      <a:pt x="46445" y="30012"/>
                      <a:pt x="47276" y="30012"/>
                    </a:cubicBezTo>
                    <a:cubicBezTo>
                      <a:pt x="47872" y="30012"/>
                      <a:pt x="48409" y="29883"/>
                      <a:pt x="48805" y="29438"/>
                    </a:cubicBezTo>
                    <a:cubicBezTo>
                      <a:pt x="49977" y="28121"/>
                      <a:pt x="48243" y="26238"/>
                      <a:pt x="46718" y="25356"/>
                    </a:cubicBezTo>
                    <a:cubicBezTo>
                      <a:pt x="43929" y="23744"/>
                      <a:pt x="41047" y="22101"/>
                      <a:pt x="37854" y="21667"/>
                    </a:cubicBezTo>
                    <a:cubicBezTo>
                      <a:pt x="37395" y="21605"/>
                      <a:pt x="36928" y="21573"/>
                      <a:pt x="36459" y="21573"/>
                    </a:cubicBezTo>
                    <a:cubicBezTo>
                      <a:pt x="33662" y="21573"/>
                      <a:pt x="30804" y="22696"/>
                      <a:pt x="29384" y="25062"/>
                    </a:cubicBezTo>
                    <a:cubicBezTo>
                      <a:pt x="27966" y="27426"/>
                      <a:pt x="28225" y="30512"/>
                      <a:pt x="26820" y="32884"/>
                    </a:cubicBezTo>
                    <a:cubicBezTo>
                      <a:pt x="25941" y="34369"/>
                      <a:pt x="24491" y="35431"/>
                      <a:pt x="23493" y="36839"/>
                    </a:cubicBezTo>
                    <a:cubicBezTo>
                      <a:pt x="22495" y="38247"/>
                      <a:pt x="22067" y="40372"/>
                      <a:pt x="23291" y="41591"/>
                    </a:cubicBezTo>
                    <a:cubicBezTo>
                      <a:pt x="24277" y="42574"/>
                      <a:pt x="25957" y="42576"/>
                      <a:pt x="26934" y="43568"/>
                    </a:cubicBezTo>
                    <a:cubicBezTo>
                      <a:pt x="27686" y="44334"/>
                      <a:pt x="27942" y="45612"/>
                      <a:pt x="28928" y="46032"/>
                    </a:cubicBezTo>
                    <a:cubicBezTo>
                      <a:pt x="29116" y="46112"/>
                      <a:pt x="29308" y="46149"/>
                      <a:pt x="29499" y="46149"/>
                    </a:cubicBezTo>
                    <a:cubicBezTo>
                      <a:pt x="30453" y="46149"/>
                      <a:pt x="31375" y="45228"/>
                      <a:pt x="31599" y="44232"/>
                    </a:cubicBezTo>
                    <a:cubicBezTo>
                      <a:pt x="31870" y="43035"/>
                      <a:pt x="31491" y="41803"/>
                      <a:pt x="31294" y="40594"/>
                    </a:cubicBezTo>
                    <a:cubicBezTo>
                      <a:pt x="30707" y="36976"/>
                      <a:pt x="32524" y="32527"/>
                      <a:pt x="36153" y="32010"/>
                    </a:cubicBezTo>
                    <a:cubicBezTo>
                      <a:pt x="36979" y="32041"/>
                      <a:pt x="37253" y="33221"/>
                      <a:pt x="36881" y="33960"/>
                    </a:cubicBezTo>
                    <a:cubicBezTo>
                      <a:pt x="36512" y="34700"/>
                      <a:pt x="35790" y="35213"/>
                      <a:pt x="35400" y="35941"/>
                    </a:cubicBezTo>
                    <a:cubicBezTo>
                      <a:pt x="34663" y="37314"/>
                      <a:pt x="35518" y="39272"/>
                      <a:pt x="37026" y="39667"/>
                    </a:cubicBezTo>
                    <a:cubicBezTo>
                      <a:pt x="38598" y="40078"/>
                      <a:pt x="41223" y="39748"/>
                      <a:pt x="41017" y="41358"/>
                    </a:cubicBezTo>
                    <a:cubicBezTo>
                      <a:pt x="40797" y="43068"/>
                      <a:pt x="37630" y="41948"/>
                      <a:pt x="36606" y="43336"/>
                    </a:cubicBezTo>
                    <a:cubicBezTo>
                      <a:pt x="36002" y="44155"/>
                      <a:pt x="36537" y="45296"/>
                      <a:pt x="36521" y="46313"/>
                    </a:cubicBezTo>
                    <a:cubicBezTo>
                      <a:pt x="36494" y="48303"/>
                      <a:pt x="34299" y="49599"/>
                      <a:pt x="32313" y="49739"/>
                    </a:cubicBezTo>
                    <a:cubicBezTo>
                      <a:pt x="32097" y="49755"/>
                      <a:pt x="31880" y="49762"/>
                      <a:pt x="31663" y="49762"/>
                    </a:cubicBezTo>
                    <a:cubicBezTo>
                      <a:pt x="30164" y="49762"/>
                      <a:pt x="28664" y="49439"/>
                      <a:pt x="27166" y="49439"/>
                    </a:cubicBezTo>
                    <a:cubicBezTo>
                      <a:pt x="26898" y="49439"/>
                      <a:pt x="26629" y="49449"/>
                      <a:pt x="26361" y="49474"/>
                    </a:cubicBezTo>
                    <a:cubicBezTo>
                      <a:pt x="24379" y="49654"/>
                      <a:pt x="22222" y="51058"/>
                      <a:pt x="22312" y="53044"/>
                    </a:cubicBezTo>
                    <a:cubicBezTo>
                      <a:pt x="19567" y="54331"/>
                      <a:pt x="16715" y="55374"/>
                      <a:pt x="13788" y="56164"/>
                    </a:cubicBezTo>
                    <a:cubicBezTo>
                      <a:pt x="13912" y="58317"/>
                      <a:pt x="17975" y="58517"/>
                      <a:pt x="17960" y="60675"/>
                    </a:cubicBezTo>
                    <a:cubicBezTo>
                      <a:pt x="17949" y="61887"/>
                      <a:pt x="16542" y="62556"/>
                      <a:pt x="15302" y="62556"/>
                    </a:cubicBezTo>
                    <a:cubicBezTo>
                      <a:pt x="15219" y="62556"/>
                      <a:pt x="15137" y="62553"/>
                      <a:pt x="15056" y="62547"/>
                    </a:cubicBezTo>
                    <a:cubicBezTo>
                      <a:pt x="14072" y="62475"/>
                      <a:pt x="13082" y="62160"/>
                      <a:pt x="12113" y="62160"/>
                    </a:cubicBezTo>
                    <a:cubicBezTo>
                      <a:pt x="11810" y="62160"/>
                      <a:pt x="11508" y="62191"/>
                      <a:pt x="11210" y="62270"/>
                    </a:cubicBezTo>
                    <a:cubicBezTo>
                      <a:pt x="9047" y="62839"/>
                      <a:pt x="8290" y="65880"/>
                      <a:pt x="9487" y="67769"/>
                    </a:cubicBezTo>
                    <a:cubicBezTo>
                      <a:pt x="10572" y="69481"/>
                      <a:pt x="12694" y="70258"/>
                      <a:pt x="14741" y="70258"/>
                    </a:cubicBezTo>
                    <a:cubicBezTo>
                      <a:pt x="14954" y="70258"/>
                      <a:pt x="15165" y="70249"/>
                      <a:pt x="15375" y="70233"/>
                    </a:cubicBezTo>
                    <a:cubicBezTo>
                      <a:pt x="16269" y="70162"/>
                      <a:pt x="17225" y="69924"/>
                      <a:pt x="17785" y="69223"/>
                    </a:cubicBezTo>
                    <a:cubicBezTo>
                      <a:pt x="18318" y="68554"/>
                      <a:pt x="18362" y="67634"/>
                      <a:pt x="18586" y="66808"/>
                    </a:cubicBezTo>
                    <a:cubicBezTo>
                      <a:pt x="19089" y="64960"/>
                      <a:pt x="20667" y="63445"/>
                      <a:pt x="22534" y="63019"/>
                    </a:cubicBezTo>
                    <a:cubicBezTo>
                      <a:pt x="23588" y="62778"/>
                      <a:pt x="24878" y="62758"/>
                      <a:pt x="25444" y="61839"/>
                    </a:cubicBezTo>
                    <a:cubicBezTo>
                      <a:pt x="27854" y="63143"/>
                      <a:pt x="29550" y="65685"/>
                      <a:pt x="29826" y="68413"/>
                    </a:cubicBezTo>
                    <a:cubicBezTo>
                      <a:pt x="30020" y="68663"/>
                      <a:pt x="30274" y="68770"/>
                      <a:pt x="30543" y="68770"/>
                    </a:cubicBezTo>
                    <a:cubicBezTo>
                      <a:pt x="31347" y="68770"/>
                      <a:pt x="32287" y="67809"/>
                      <a:pt x="32159" y="66868"/>
                    </a:cubicBezTo>
                    <a:cubicBezTo>
                      <a:pt x="31991" y="65614"/>
                      <a:pt x="30882" y="64743"/>
                      <a:pt x="30003" y="63834"/>
                    </a:cubicBezTo>
                    <a:cubicBezTo>
                      <a:pt x="29122" y="62923"/>
                      <a:pt x="28387" y="61510"/>
                      <a:pt x="29078" y="60448"/>
                    </a:cubicBezTo>
                    <a:lnTo>
                      <a:pt x="29078" y="60448"/>
                    </a:lnTo>
                    <a:cubicBezTo>
                      <a:pt x="33197" y="61658"/>
                      <a:pt x="36527" y="65238"/>
                      <a:pt x="37435" y="69435"/>
                    </a:cubicBezTo>
                    <a:cubicBezTo>
                      <a:pt x="38871" y="69149"/>
                      <a:pt x="39664" y="67205"/>
                      <a:pt x="38838" y="65997"/>
                    </a:cubicBezTo>
                    <a:cubicBezTo>
                      <a:pt x="39003" y="65628"/>
                      <a:pt x="39328" y="65472"/>
                      <a:pt x="39697" y="65472"/>
                    </a:cubicBezTo>
                    <a:cubicBezTo>
                      <a:pt x="40331" y="65472"/>
                      <a:pt x="41094" y="65932"/>
                      <a:pt x="41391" y="66558"/>
                    </a:cubicBezTo>
                    <a:cubicBezTo>
                      <a:pt x="41862" y="67549"/>
                      <a:pt x="41819" y="68770"/>
                      <a:pt x="42492" y="69636"/>
                    </a:cubicBezTo>
                    <a:cubicBezTo>
                      <a:pt x="43175" y="70517"/>
                      <a:pt x="44261" y="70711"/>
                      <a:pt x="45451" y="70711"/>
                    </a:cubicBezTo>
                    <a:cubicBezTo>
                      <a:pt x="46388" y="70711"/>
                      <a:pt x="47390" y="70590"/>
                      <a:pt x="48312" y="70590"/>
                    </a:cubicBezTo>
                    <a:cubicBezTo>
                      <a:pt x="49551" y="70590"/>
                      <a:pt x="50643" y="70808"/>
                      <a:pt x="51235" y="71828"/>
                    </a:cubicBezTo>
                    <a:cubicBezTo>
                      <a:pt x="52336" y="73723"/>
                      <a:pt x="49909" y="75927"/>
                      <a:pt x="47711" y="75927"/>
                    </a:cubicBezTo>
                    <a:cubicBezTo>
                      <a:pt x="47678" y="75927"/>
                      <a:pt x="47645" y="75926"/>
                      <a:pt x="47613" y="75925"/>
                    </a:cubicBezTo>
                    <a:cubicBezTo>
                      <a:pt x="45391" y="75856"/>
                      <a:pt x="43361" y="74585"/>
                      <a:pt x="41147" y="74365"/>
                    </a:cubicBezTo>
                    <a:cubicBezTo>
                      <a:pt x="40897" y="74340"/>
                      <a:pt x="40647" y="74329"/>
                      <a:pt x="40397" y="74329"/>
                    </a:cubicBezTo>
                    <a:cubicBezTo>
                      <a:pt x="38218" y="74329"/>
                      <a:pt x="36082" y="75200"/>
                      <a:pt x="33896" y="75455"/>
                    </a:cubicBezTo>
                    <a:cubicBezTo>
                      <a:pt x="33619" y="75487"/>
                      <a:pt x="33335" y="75503"/>
                      <a:pt x="33048" y="75503"/>
                    </a:cubicBezTo>
                    <a:cubicBezTo>
                      <a:pt x="30807" y="75503"/>
                      <a:pt x="28395" y="74514"/>
                      <a:pt x="27939" y="72388"/>
                    </a:cubicBezTo>
                    <a:cubicBezTo>
                      <a:pt x="27802" y="71741"/>
                      <a:pt x="27855" y="71030"/>
                      <a:pt x="27514" y="70464"/>
                    </a:cubicBezTo>
                    <a:cubicBezTo>
                      <a:pt x="27109" y="69793"/>
                      <a:pt x="26279" y="69553"/>
                      <a:pt x="25473" y="69553"/>
                    </a:cubicBezTo>
                    <a:cubicBezTo>
                      <a:pt x="25313" y="69553"/>
                      <a:pt x="25154" y="69562"/>
                      <a:pt x="24999" y="69580"/>
                    </a:cubicBezTo>
                    <a:cubicBezTo>
                      <a:pt x="21817" y="69942"/>
                      <a:pt x="18598" y="72595"/>
                      <a:pt x="15740" y="72595"/>
                    </a:cubicBezTo>
                    <a:cubicBezTo>
                      <a:pt x="14956" y="72595"/>
                      <a:pt x="14199" y="72395"/>
                      <a:pt x="13478" y="71894"/>
                    </a:cubicBezTo>
                    <a:cubicBezTo>
                      <a:pt x="11337" y="76062"/>
                      <a:pt x="6101" y="77629"/>
                      <a:pt x="3179" y="81294"/>
                    </a:cubicBezTo>
                    <a:cubicBezTo>
                      <a:pt x="0" y="85282"/>
                      <a:pt x="268" y="91440"/>
                      <a:pt x="3354" y="95500"/>
                    </a:cubicBezTo>
                    <a:cubicBezTo>
                      <a:pt x="6050" y="99045"/>
                      <a:pt x="10552" y="100957"/>
                      <a:pt x="15019" y="100957"/>
                    </a:cubicBezTo>
                    <a:cubicBezTo>
                      <a:pt x="15667" y="100957"/>
                      <a:pt x="16314" y="100917"/>
                      <a:pt x="16954" y="100836"/>
                    </a:cubicBezTo>
                    <a:cubicBezTo>
                      <a:pt x="17630" y="100750"/>
                      <a:pt x="18327" y="100626"/>
                      <a:pt x="19005" y="100626"/>
                    </a:cubicBezTo>
                    <a:cubicBezTo>
                      <a:pt x="19489" y="100626"/>
                      <a:pt x="19963" y="100690"/>
                      <a:pt x="20413" y="100875"/>
                    </a:cubicBezTo>
                    <a:cubicBezTo>
                      <a:pt x="21482" y="101317"/>
                      <a:pt x="22166" y="102352"/>
                      <a:pt x="23058" y="103088"/>
                    </a:cubicBezTo>
                    <a:cubicBezTo>
                      <a:pt x="23580" y="103519"/>
                      <a:pt x="24303" y="103823"/>
                      <a:pt x="24961" y="103823"/>
                    </a:cubicBezTo>
                    <a:cubicBezTo>
                      <a:pt x="25427" y="103823"/>
                      <a:pt x="25861" y="103670"/>
                      <a:pt x="26168" y="103301"/>
                    </a:cubicBezTo>
                    <a:lnTo>
                      <a:pt x="26168" y="103301"/>
                    </a:lnTo>
                    <a:cubicBezTo>
                      <a:pt x="25321" y="105399"/>
                      <a:pt x="25557" y="107902"/>
                      <a:pt x="26779" y="109805"/>
                    </a:cubicBezTo>
                    <a:cubicBezTo>
                      <a:pt x="28099" y="111859"/>
                      <a:pt x="30559" y="113484"/>
                      <a:pt x="30509" y="115926"/>
                    </a:cubicBezTo>
                    <a:cubicBezTo>
                      <a:pt x="30482" y="117190"/>
                      <a:pt x="29748" y="118318"/>
                      <a:pt x="29403" y="119536"/>
                    </a:cubicBezTo>
                    <a:cubicBezTo>
                      <a:pt x="27829" y="125109"/>
                      <a:pt x="34415" y="129657"/>
                      <a:pt x="35455" y="135354"/>
                    </a:cubicBezTo>
                    <a:cubicBezTo>
                      <a:pt x="35736" y="136888"/>
                      <a:pt x="35735" y="138735"/>
                      <a:pt x="37029" y="139601"/>
                    </a:cubicBezTo>
                    <a:cubicBezTo>
                      <a:pt x="37625" y="139999"/>
                      <a:pt x="38374" y="140081"/>
                      <a:pt x="39090" y="140127"/>
                    </a:cubicBezTo>
                    <a:cubicBezTo>
                      <a:pt x="39409" y="140148"/>
                      <a:pt x="39736" y="140158"/>
                      <a:pt x="40067" y="140158"/>
                    </a:cubicBezTo>
                    <a:cubicBezTo>
                      <a:pt x="43538" y="140158"/>
                      <a:pt x="47454" y="138962"/>
                      <a:pt x="48151" y="135675"/>
                    </a:cubicBezTo>
                    <a:cubicBezTo>
                      <a:pt x="48366" y="134657"/>
                      <a:pt x="48212" y="133602"/>
                      <a:pt x="48243" y="132560"/>
                    </a:cubicBezTo>
                    <a:cubicBezTo>
                      <a:pt x="48336" y="129451"/>
                      <a:pt x="50239" y="126459"/>
                      <a:pt x="53017" y="125056"/>
                    </a:cubicBezTo>
                    <a:cubicBezTo>
                      <a:pt x="53771" y="124675"/>
                      <a:pt x="54600" y="124390"/>
                      <a:pt x="55202" y="123799"/>
                    </a:cubicBezTo>
                    <a:cubicBezTo>
                      <a:pt x="56528" y="122495"/>
                      <a:pt x="56234" y="120283"/>
                      <a:pt x="55553" y="118553"/>
                    </a:cubicBezTo>
                    <a:cubicBezTo>
                      <a:pt x="54872" y="116821"/>
                      <a:pt x="53881" y="115076"/>
                      <a:pt x="54120" y="113231"/>
                    </a:cubicBezTo>
                    <a:cubicBezTo>
                      <a:pt x="54502" y="110269"/>
                      <a:pt x="57681" y="108706"/>
                      <a:pt x="60090" y="106941"/>
                    </a:cubicBezTo>
                    <a:cubicBezTo>
                      <a:pt x="63716" y="104284"/>
                      <a:pt x="66206" y="100125"/>
                      <a:pt x="66835" y="95675"/>
                    </a:cubicBezTo>
                    <a:lnTo>
                      <a:pt x="66835" y="95675"/>
                    </a:lnTo>
                    <a:cubicBezTo>
                      <a:pt x="65061" y="96232"/>
                      <a:pt x="63075" y="96745"/>
                      <a:pt x="61220" y="96745"/>
                    </a:cubicBezTo>
                    <a:cubicBezTo>
                      <a:pt x="59581" y="96745"/>
                      <a:pt x="58045" y="96344"/>
                      <a:pt x="56849" y="95215"/>
                    </a:cubicBezTo>
                    <a:cubicBezTo>
                      <a:pt x="55965" y="94380"/>
                      <a:pt x="55421" y="93259"/>
                      <a:pt x="54897" y="92162"/>
                    </a:cubicBezTo>
                    <a:lnTo>
                      <a:pt x="50173" y="82291"/>
                    </a:lnTo>
                    <a:cubicBezTo>
                      <a:pt x="49966" y="81857"/>
                      <a:pt x="49755" y="81362"/>
                      <a:pt x="49925" y="80912"/>
                    </a:cubicBezTo>
                    <a:cubicBezTo>
                      <a:pt x="50074" y="80517"/>
                      <a:pt x="50366" y="80356"/>
                      <a:pt x="50717" y="80356"/>
                    </a:cubicBezTo>
                    <a:cubicBezTo>
                      <a:pt x="51453" y="80356"/>
                      <a:pt x="52449" y="81064"/>
                      <a:pt x="52928" y="81807"/>
                    </a:cubicBezTo>
                    <a:cubicBezTo>
                      <a:pt x="55452" y="85724"/>
                      <a:pt x="57718" y="89804"/>
                      <a:pt x="59707" y="94020"/>
                    </a:cubicBezTo>
                    <a:cubicBezTo>
                      <a:pt x="63791" y="93273"/>
                      <a:pt x="67648" y="91596"/>
                      <a:pt x="70980" y="89118"/>
                    </a:cubicBezTo>
                    <a:cubicBezTo>
                      <a:pt x="72037" y="88329"/>
                      <a:pt x="73088" y="87386"/>
                      <a:pt x="73445" y="86117"/>
                    </a:cubicBezTo>
                    <a:cubicBezTo>
                      <a:pt x="73802" y="84846"/>
                      <a:pt x="73146" y="83218"/>
                      <a:pt x="71846" y="82993"/>
                    </a:cubicBezTo>
                    <a:cubicBezTo>
                      <a:pt x="71723" y="82971"/>
                      <a:pt x="71600" y="82963"/>
                      <a:pt x="71476" y="82963"/>
                    </a:cubicBezTo>
                    <a:cubicBezTo>
                      <a:pt x="71093" y="82963"/>
                      <a:pt x="70708" y="83045"/>
                      <a:pt x="70324" y="83086"/>
                    </a:cubicBezTo>
                    <a:cubicBezTo>
                      <a:pt x="70133" y="83106"/>
                      <a:pt x="69943" y="83115"/>
                      <a:pt x="69755" y="83115"/>
                    </a:cubicBezTo>
                    <a:cubicBezTo>
                      <a:pt x="66927" y="83115"/>
                      <a:pt x="64468" y="80925"/>
                      <a:pt x="62588" y="78727"/>
                    </a:cubicBezTo>
                    <a:cubicBezTo>
                      <a:pt x="63132" y="78118"/>
                      <a:pt x="63852" y="77890"/>
                      <a:pt x="64640" y="77890"/>
                    </a:cubicBezTo>
                    <a:cubicBezTo>
                      <a:pt x="65842" y="77890"/>
                      <a:pt x="67201" y="78421"/>
                      <a:pt x="68334" y="78941"/>
                    </a:cubicBezTo>
                    <a:cubicBezTo>
                      <a:pt x="71699" y="80486"/>
                      <a:pt x="75249" y="81588"/>
                      <a:pt x="78895" y="82221"/>
                    </a:cubicBezTo>
                    <a:cubicBezTo>
                      <a:pt x="79803" y="82378"/>
                      <a:pt x="80736" y="82513"/>
                      <a:pt x="81554" y="82936"/>
                    </a:cubicBezTo>
                    <a:cubicBezTo>
                      <a:pt x="82126" y="83232"/>
                      <a:pt x="82622" y="83658"/>
                      <a:pt x="83095" y="84096"/>
                    </a:cubicBezTo>
                    <a:cubicBezTo>
                      <a:pt x="87298" y="87967"/>
                      <a:pt x="90407" y="93013"/>
                      <a:pt x="91975" y="98509"/>
                    </a:cubicBezTo>
                    <a:cubicBezTo>
                      <a:pt x="92104" y="98538"/>
                      <a:pt x="92231" y="98552"/>
                      <a:pt x="92354" y="98552"/>
                    </a:cubicBezTo>
                    <a:cubicBezTo>
                      <a:pt x="93754" y="98552"/>
                      <a:pt x="94717" y="96760"/>
                      <a:pt x="94833" y="95252"/>
                    </a:cubicBezTo>
                    <a:cubicBezTo>
                      <a:pt x="94960" y="93612"/>
                      <a:pt x="94769" y="91722"/>
                      <a:pt x="95948" y="90578"/>
                    </a:cubicBezTo>
                    <a:cubicBezTo>
                      <a:pt x="96875" y="89678"/>
                      <a:pt x="98399" y="89556"/>
                      <a:pt x="99214" y="88552"/>
                    </a:cubicBezTo>
                    <a:cubicBezTo>
                      <a:pt x="100238" y="87289"/>
                      <a:pt x="99703" y="85157"/>
                      <a:pt x="100900" y="84056"/>
                    </a:cubicBezTo>
                    <a:cubicBezTo>
                      <a:pt x="101284" y="83704"/>
                      <a:pt x="101728" y="83552"/>
                      <a:pt x="102190" y="83552"/>
                    </a:cubicBezTo>
                    <a:cubicBezTo>
                      <a:pt x="103537" y="83552"/>
                      <a:pt x="105034" y="84844"/>
                      <a:pt x="105630" y="86240"/>
                    </a:cubicBezTo>
                    <a:cubicBezTo>
                      <a:pt x="106431" y="88116"/>
                      <a:pt x="106723" y="90422"/>
                      <a:pt x="108410" y="91569"/>
                    </a:cubicBezTo>
                    <a:lnTo>
                      <a:pt x="111137" y="91176"/>
                    </a:lnTo>
                    <a:cubicBezTo>
                      <a:pt x="111152" y="95778"/>
                      <a:pt x="112750" y="100362"/>
                      <a:pt x="115602" y="103975"/>
                    </a:cubicBezTo>
                    <a:cubicBezTo>
                      <a:pt x="117157" y="103161"/>
                      <a:pt x="116453" y="100795"/>
                      <a:pt x="115480" y="99330"/>
                    </a:cubicBezTo>
                    <a:cubicBezTo>
                      <a:pt x="114508" y="97866"/>
                      <a:pt x="113554" y="95681"/>
                      <a:pt x="114936" y="94596"/>
                    </a:cubicBezTo>
                    <a:lnTo>
                      <a:pt x="114936" y="94596"/>
                    </a:lnTo>
                    <a:cubicBezTo>
                      <a:pt x="116854" y="94614"/>
                      <a:pt x="117747" y="97259"/>
                      <a:pt x="119611" y="97712"/>
                    </a:cubicBezTo>
                    <a:cubicBezTo>
                      <a:pt x="119777" y="97752"/>
                      <a:pt x="119940" y="97771"/>
                      <a:pt x="120101" y="97771"/>
                    </a:cubicBezTo>
                    <a:cubicBezTo>
                      <a:pt x="121744" y="97771"/>
                      <a:pt x="123089" y="95790"/>
                      <a:pt x="122784" y="94080"/>
                    </a:cubicBezTo>
                    <a:cubicBezTo>
                      <a:pt x="122451" y="92201"/>
                      <a:pt x="120835" y="90820"/>
                      <a:pt x="119169" y="89895"/>
                    </a:cubicBezTo>
                    <a:cubicBezTo>
                      <a:pt x="117675" y="88258"/>
                      <a:pt x="119833" y="85644"/>
                      <a:pt x="122018" y="85274"/>
                    </a:cubicBezTo>
                    <a:cubicBezTo>
                      <a:pt x="122730" y="85153"/>
                      <a:pt x="123464" y="85138"/>
                      <a:pt x="124199" y="85138"/>
                    </a:cubicBezTo>
                    <a:cubicBezTo>
                      <a:pt x="124443" y="85138"/>
                      <a:pt x="124686" y="85140"/>
                      <a:pt x="124930" y="85140"/>
                    </a:cubicBezTo>
                    <a:cubicBezTo>
                      <a:pt x="126201" y="85140"/>
                      <a:pt x="127452" y="85095"/>
                      <a:pt x="128573" y="84531"/>
                    </a:cubicBezTo>
                    <a:cubicBezTo>
                      <a:pt x="130946" y="83339"/>
                      <a:pt x="131739" y="80207"/>
                      <a:pt x="131200" y="77607"/>
                    </a:cubicBezTo>
                    <a:cubicBezTo>
                      <a:pt x="130659" y="75007"/>
                      <a:pt x="129117" y="72748"/>
                      <a:pt x="127857" y="70410"/>
                    </a:cubicBezTo>
                    <a:cubicBezTo>
                      <a:pt x="126781" y="68413"/>
                      <a:pt x="126249" y="65298"/>
                      <a:pt x="128341" y="64420"/>
                    </a:cubicBezTo>
                    <a:cubicBezTo>
                      <a:pt x="128900" y="64186"/>
                      <a:pt x="129528" y="64195"/>
                      <a:pt x="130135" y="64170"/>
                    </a:cubicBezTo>
                    <a:cubicBezTo>
                      <a:pt x="138047" y="63837"/>
                      <a:pt x="144592" y="55459"/>
                      <a:pt x="143005" y="47701"/>
                    </a:cubicBezTo>
                    <a:cubicBezTo>
                      <a:pt x="142706" y="46238"/>
                      <a:pt x="142140" y="44786"/>
                      <a:pt x="141097" y="43719"/>
                    </a:cubicBezTo>
                    <a:cubicBezTo>
                      <a:pt x="139216" y="41800"/>
                      <a:pt x="136024" y="41349"/>
                      <a:pt x="134619" y="39057"/>
                    </a:cubicBezTo>
                    <a:cubicBezTo>
                      <a:pt x="132900" y="36255"/>
                      <a:pt x="135025" y="32537"/>
                      <a:pt x="137778" y="30737"/>
                    </a:cubicBezTo>
                    <a:cubicBezTo>
                      <a:pt x="140529" y="28938"/>
                      <a:pt x="143891" y="28156"/>
                      <a:pt x="146461" y="26105"/>
                    </a:cubicBezTo>
                    <a:cubicBezTo>
                      <a:pt x="147145" y="26087"/>
                      <a:pt x="147512" y="25417"/>
                      <a:pt x="147638" y="24743"/>
                    </a:cubicBezTo>
                    <a:cubicBezTo>
                      <a:pt x="147716" y="24319"/>
                      <a:pt x="147611" y="23887"/>
                      <a:pt x="147608" y="23456"/>
                    </a:cubicBezTo>
                    <a:cubicBezTo>
                      <a:pt x="147598" y="22276"/>
                      <a:pt x="148442" y="21139"/>
                      <a:pt x="149574" y="20805"/>
                    </a:cubicBezTo>
                    <a:cubicBezTo>
                      <a:pt x="149811" y="20736"/>
                      <a:pt x="150056" y="20702"/>
                      <a:pt x="150302" y="20702"/>
                    </a:cubicBezTo>
                    <a:cubicBezTo>
                      <a:pt x="151231" y="20702"/>
                      <a:pt x="152165" y="21179"/>
                      <a:pt x="152664" y="21968"/>
                    </a:cubicBezTo>
                    <a:cubicBezTo>
                      <a:pt x="153442" y="23198"/>
                      <a:pt x="153129" y="24821"/>
                      <a:pt x="152563" y="26163"/>
                    </a:cubicBezTo>
                    <a:cubicBezTo>
                      <a:pt x="151998" y="27505"/>
                      <a:pt x="151199" y="28790"/>
                      <a:pt x="151051" y="30239"/>
                    </a:cubicBezTo>
                    <a:cubicBezTo>
                      <a:pt x="150905" y="31687"/>
                      <a:pt x="151726" y="33391"/>
                      <a:pt x="153173" y="33553"/>
                    </a:cubicBezTo>
                    <a:cubicBezTo>
                      <a:pt x="153252" y="33562"/>
                      <a:pt x="153330" y="33566"/>
                      <a:pt x="153406" y="33566"/>
                    </a:cubicBezTo>
                    <a:cubicBezTo>
                      <a:pt x="155043" y="33566"/>
                      <a:pt x="156090" y="31574"/>
                      <a:pt x="156201" y="29877"/>
                    </a:cubicBezTo>
                    <a:cubicBezTo>
                      <a:pt x="156318" y="28099"/>
                      <a:pt x="155972" y="26160"/>
                      <a:pt x="156925" y="24659"/>
                    </a:cubicBezTo>
                    <a:cubicBezTo>
                      <a:pt x="158377" y="22374"/>
                      <a:pt x="162385" y="21839"/>
                      <a:pt x="162490" y="19133"/>
                    </a:cubicBezTo>
                    <a:cubicBezTo>
                      <a:pt x="162574" y="16945"/>
                      <a:pt x="159821" y="15661"/>
                      <a:pt x="159327" y="13530"/>
                    </a:cubicBezTo>
                    <a:cubicBezTo>
                      <a:pt x="159129" y="12668"/>
                      <a:pt x="159325" y="11773"/>
                      <a:pt x="159405" y="10894"/>
                    </a:cubicBezTo>
                    <a:cubicBezTo>
                      <a:pt x="159709" y="7612"/>
                      <a:pt x="158263" y="4218"/>
                      <a:pt x="155688" y="2163"/>
                    </a:cubicBezTo>
                    <a:cubicBezTo>
                      <a:pt x="153919" y="751"/>
                      <a:pt x="151652" y="0"/>
                      <a:pt x="149391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59" name="Google Shape;1059;p24"/>
              <p:cNvSpPr/>
              <p:nvPr/>
            </p:nvSpPr>
            <p:spPr>
              <a:xfrm>
                <a:off x="6146600" y="3671525"/>
                <a:ext cx="342925" cy="189500"/>
              </a:xfrm>
              <a:custGeom>
                <a:avLst/>
                <a:gdLst/>
                <a:ahLst/>
                <a:cxnLst/>
                <a:rect l="l" t="t" r="r" b="b"/>
                <a:pathLst>
                  <a:path w="13717" h="7580" extrusionOk="0">
                    <a:moveTo>
                      <a:pt x="9951" y="0"/>
                    </a:moveTo>
                    <a:cubicBezTo>
                      <a:pt x="6355" y="0"/>
                      <a:pt x="1" y="1281"/>
                      <a:pt x="2486" y="4894"/>
                    </a:cubicBezTo>
                    <a:cubicBezTo>
                      <a:pt x="3169" y="5885"/>
                      <a:pt x="4297" y="6467"/>
                      <a:pt x="5404" y="6938"/>
                    </a:cubicBezTo>
                    <a:cubicBezTo>
                      <a:pt x="6217" y="7282"/>
                      <a:pt x="7136" y="7580"/>
                      <a:pt x="8003" y="7580"/>
                    </a:cubicBezTo>
                    <a:cubicBezTo>
                      <a:pt x="8565" y="7580"/>
                      <a:pt x="9106" y="7454"/>
                      <a:pt x="9581" y="7134"/>
                    </a:cubicBezTo>
                    <a:cubicBezTo>
                      <a:pt x="10406" y="6577"/>
                      <a:pt x="13156" y="2774"/>
                      <a:pt x="13348" y="1948"/>
                    </a:cubicBezTo>
                    <a:cubicBezTo>
                      <a:pt x="13716" y="358"/>
                      <a:pt x="13186" y="447"/>
                      <a:pt x="11597" y="126"/>
                    </a:cubicBezTo>
                    <a:cubicBezTo>
                      <a:pt x="11194" y="44"/>
                      <a:pt x="10620" y="0"/>
                      <a:pt x="9951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60" name="Google Shape;1060;p24"/>
              <p:cNvSpPr/>
              <p:nvPr/>
            </p:nvSpPr>
            <p:spPr>
              <a:xfrm>
                <a:off x="5901600" y="3652500"/>
                <a:ext cx="558700" cy="402875"/>
              </a:xfrm>
              <a:custGeom>
                <a:avLst/>
                <a:gdLst/>
                <a:ahLst/>
                <a:cxnLst/>
                <a:rect l="l" t="t" r="r" b="b"/>
                <a:pathLst>
                  <a:path w="22348" h="16115" extrusionOk="0">
                    <a:moveTo>
                      <a:pt x="946" y="1"/>
                    </a:moveTo>
                    <a:cubicBezTo>
                      <a:pt x="616" y="1"/>
                      <a:pt x="299" y="66"/>
                      <a:pt x="1" y="208"/>
                    </a:cubicBezTo>
                    <a:cubicBezTo>
                      <a:pt x="742" y="1762"/>
                      <a:pt x="2032" y="3475"/>
                      <a:pt x="2935" y="5119"/>
                    </a:cubicBezTo>
                    <a:cubicBezTo>
                      <a:pt x="6575" y="11745"/>
                      <a:pt x="13987" y="16115"/>
                      <a:pt x="21544" y="16115"/>
                    </a:cubicBezTo>
                    <a:cubicBezTo>
                      <a:pt x="21635" y="16115"/>
                      <a:pt x="21726" y="16114"/>
                      <a:pt x="21817" y="16113"/>
                    </a:cubicBezTo>
                    <a:cubicBezTo>
                      <a:pt x="22347" y="15571"/>
                      <a:pt x="21564" y="14744"/>
                      <a:pt x="20866" y="14448"/>
                    </a:cubicBezTo>
                    <a:cubicBezTo>
                      <a:pt x="18934" y="13634"/>
                      <a:pt x="16857" y="13226"/>
                      <a:pt x="14879" y="12532"/>
                    </a:cubicBezTo>
                    <a:cubicBezTo>
                      <a:pt x="12900" y="11839"/>
                      <a:pt x="10943" y="10790"/>
                      <a:pt x="9769" y="9051"/>
                    </a:cubicBezTo>
                    <a:cubicBezTo>
                      <a:pt x="9280" y="8326"/>
                      <a:pt x="8945" y="7508"/>
                      <a:pt x="8542" y="6731"/>
                    </a:cubicBezTo>
                    <a:cubicBezTo>
                      <a:pt x="7503" y="4729"/>
                      <a:pt x="3759" y="1"/>
                      <a:pt x="946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61" name="Google Shape;1061;p24"/>
              <p:cNvSpPr/>
              <p:nvPr/>
            </p:nvSpPr>
            <p:spPr>
              <a:xfrm>
                <a:off x="6249675" y="4061675"/>
                <a:ext cx="964575" cy="811125"/>
              </a:xfrm>
              <a:custGeom>
                <a:avLst/>
                <a:gdLst/>
                <a:ahLst/>
                <a:cxnLst/>
                <a:rect l="l" t="t" r="r" b="b"/>
                <a:pathLst>
                  <a:path w="38583" h="32445" extrusionOk="0">
                    <a:moveTo>
                      <a:pt x="17573" y="0"/>
                    </a:moveTo>
                    <a:cubicBezTo>
                      <a:pt x="14431" y="0"/>
                      <a:pt x="10968" y="2180"/>
                      <a:pt x="9011" y="4369"/>
                    </a:cubicBezTo>
                    <a:cubicBezTo>
                      <a:pt x="8028" y="5468"/>
                      <a:pt x="7111" y="6810"/>
                      <a:pt x="5676" y="7153"/>
                    </a:cubicBezTo>
                    <a:cubicBezTo>
                      <a:pt x="4830" y="7356"/>
                      <a:pt x="3925" y="7164"/>
                      <a:pt x="3076" y="7361"/>
                    </a:cubicBezTo>
                    <a:cubicBezTo>
                      <a:pt x="581" y="7938"/>
                      <a:pt x="1" y="11293"/>
                      <a:pt x="569" y="13791"/>
                    </a:cubicBezTo>
                    <a:cubicBezTo>
                      <a:pt x="1136" y="16289"/>
                      <a:pt x="2307" y="18910"/>
                      <a:pt x="1374" y="21296"/>
                    </a:cubicBezTo>
                    <a:cubicBezTo>
                      <a:pt x="1185" y="21776"/>
                      <a:pt x="913" y="22246"/>
                      <a:pt x="921" y="22762"/>
                    </a:cubicBezTo>
                    <a:cubicBezTo>
                      <a:pt x="932" y="23380"/>
                      <a:pt x="1355" y="23921"/>
                      <a:pt x="1849" y="24293"/>
                    </a:cubicBezTo>
                    <a:cubicBezTo>
                      <a:pt x="2646" y="24890"/>
                      <a:pt x="3559" y="25128"/>
                      <a:pt x="4517" y="25128"/>
                    </a:cubicBezTo>
                    <a:cubicBezTo>
                      <a:pt x="6301" y="25128"/>
                      <a:pt x="8239" y="24301"/>
                      <a:pt x="9868" y="23418"/>
                    </a:cubicBezTo>
                    <a:cubicBezTo>
                      <a:pt x="11665" y="22444"/>
                      <a:pt x="13735" y="21414"/>
                      <a:pt x="15685" y="21414"/>
                    </a:cubicBezTo>
                    <a:cubicBezTo>
                      <a:pt x="16453" y="21414"/>
                      <a:pt x="17203" y="21574"/>
                      <a:pt x="17910" y="21960"/>
                    </a:cubicBezTo>
                    <a:cubicBezTo>
                      <a:pt x="20585" y="23420"/>
                      <a:pt x="20837" y="27119"/>
                      <a:pt x="22486" y="29685"/>
                    </a:cubicBezTo>
                    <a:cubicBezTo>
                      <a:pt x="23522" y="31296"/>
                      <a:pt x="25450" y="32445"/>
                      <a:pt x="27291" y="32445"/>
                    </a:cubicBezTo>
                    <a:cubicBezTo>
                      <a:pt x="28027" y="32445"/>
                      <a:pt x="28749" y="32261"/>
                      <a:pt x="29394" y="31851"/>
                    </a:cubicBezTo>
                    <a:cubicBezTo>
                      <a:pt x="30163" y="31362"/>
                      <a:pt x="30731" y="30624"/>
                      <a:pt x="31285" y="29900"/>
                    </a:cubicBezTo>
                    <a:lnTo>
                      <a:pt x="34684" y="25460"/>
                    </a:lnTo>
                    <a:cubicBezTo>
                      <a:pt x="36183" y="23501"/>
                      <a:pt x="37736" y="21414"/>
                      <a:pt x="38025" y="18965"/>
                    </a:cubicBezTo>
                    <a:cubicBezTo>
                      <a:pt x="38582" y="14235"/>
                      <a:pt x="34390" y="10436"/>
                      <a:pt x="30609" y="7540"/>
                    </a:cubicBezTo>
                    <a:cubicBezTo>
                      <a:pt x="30407" y="6031"/>
                      <a:pt x="30190" y="4479"/>
                      <a:pt x="29421" y="3165"/>
                    </a:cubicBezTo>
                    <a:cubicBezTo>
                      <a:pt x="28683" y="1906"/>
                      <a:pt x="27576" y="1186"/>
                      <a:pt x="26718" y="1186"/>
                    </a:cubicBezTo>
                    <a:cubicBezTo>
                      <a:pt x="25783" y="1186"/>
                      <a:pt x="25141" y="2039"/>
                      <a:pt x="25589" y="3982"/>
                    </a:cubicBezTo>
                    <a:cubicBezTo>
                      <a:pt x="25561" y="3983"/>
                      <a:pt x="25533" y="3983"/>
                      <a:pt x="25505" y="3983"/>
                    </a:cubicBezTo>
                    <a:cubicBezTo>
                      <a:pt x="23077" y="3983"/>
                      <a:pt x="21095" y="399"/>
                      <a:pt x="18382" y="51"/>
                    </a:cubicBezTo>
                    <a:cubicBezTo>
                      <a:pt x="18115" y="17"/>
                      <a:pt x="17846" y="0"/>
                      <a:pt x="17573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sp>
          <p:nvSpPr>
            <p:cNvPr id="1062" name="Google Shape;1062;p24"/>
            <p:cNvSpPr/>
            <p:nvPr/>
          </p:nvSpPr>
          <p:spPr>
            <a:xfrm flipH="1">
              <a:off x="3150459" y="1283519"/>
              <a:ext cx="136685" cy="201141"/>
            </a:xfrm>
            <a:custGeom>
              <a:avLst/>
              <a:gdLst/>
              <a:ahLst/>
              <a:cxnLst/>
              <a:rect l="l" t="t" r="r" b="b"/>
              <a:pathLst>
                <a:path w="133027" h="195758" extrusionOk="0">
                  <a:moveTo>
                    <a:pt x="65846" y="26249"/>
                  </a:moveTo>
                  <a:cubicBezTo>
                    <a:pt x="87201" y="26249"/>
                    <a:pt x="104108" y="43156"/>
                    <a:pt x="104108" y="64511"/>
                  </a:cubicBezTo>
                  <a:cubicBezTo>
                    <a:pt x="104108" y="85422"/>
                    <a:pt x="87201" y="102328"/>
                    <a:pt x="65846" y="102328"/>
                  </a:cubicBezTo>
                  <a:cubicBezTo>
                    <a:pt x="44936" y="102328"/>
                    <a:pt x="28029" y="85422"/>
                    <a:pt x="28029" y="64511"/>
                  </a:cubicBezTo>
                  <a:cubicBezTo>
                    <a:pt x="28029" y="43156"/>
                    <a:pt x="44936" y="26249"/>
                    <a:pt x="65846" y="26249"/>
                  </a:cubicBezTo>
                  <a:close/>
                  <a:moveTo>
                    <a:pt x="66291" y="0"/>
                  </a:moveTo>
                  <a:cubicBezTo>
                    <a:pt x="29809" y="0"/>
                    <a:pt x="0" y="29809"/>
                    <a:pt x="0" y="66291"/>
                  </a:cubicBezTo>
                  <a:cubicBezTo>
                    <a:pt x="0" y="84977"/>
                    <a:pt x="18241" y="118345"/>
                    <a:pt x="18241" y="118345"/>
                  </a:cubicBezTo>
                  <a:lnTo>
                    <a:pt x="64066" y="195758"/>
                  </a:lnTo>
                  <a:lnTo>
                    <a:pt x="111671" y="119234"/>
                  </a:lnTo>
                  <a:cubicBezTo>
                    <a:pt x="111671" y="119234"/>
                    <a:pt x="133027" y="87201"/>
                    <a:pt x="133027" y="66291"/>
                  </a:cubicBezTo>
                  <a:cubicBezTo>
                    <a:pt x="133027" y="29809"/>
                    <a:pt x="103218" y="0"/>
                    <a:pt x="6629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63" name="Google Shape;1063;p24"/>
            <p:cNvSpPr/>
            <p:nvPr/>
          </p:nvSpPr>
          <p:spPr>
            <a:xfrm flipH="1">
              <a:off x="1790640" y="2000289"/>
              <a:ext cx="136685" cy="201141"/>
            </a:xfrm>
            <a:custGeom>
              <a:avLst/>
              <a:gdLst/>
              <a:ahLst/>
              <a:cxnLst/>
              <a:rect l="l" t="t" r="r" b="b"/>
              <a:pathLst>
                <a:path w="133027" h="195758" extrusionOk="0">
                  <a:moveTo>
                    <a:pt x="65846" y="26249"/>
                  </a:moveTo>
                  <a:cubicBezTo>
                    <a:pt x="87201" y="26249"/>
                    <a:pt x="104108" y="43156"/>
                    <a:pt x="104108" y="64511"/>
                  </a:cubicBezTo>
                  <a:cubicBezTo>
                    <a:pt x="104108" y="85422"/>
                    <a:pt x="87201" y="102328"/>
                    <a:pt x="65846" y="102328"/>
                  </a:cubicBezTo>
                  <a:cubicBezTo>
                    <a:pt x="44936" y="102328"/>
                    <a:pt x="28029" y="85422"/>
                    <a:pt x="28029" y="64511"/>
                  </a:cubicBezTo>
                  <a:cubicBezTo>
                    <a:pt x="28029" y="43156"/>
                    <a:pt x="44936" y="26249"/>
                    <a:pt x="65846" y="26249"/>
                  </a:cubicBezTo>
                  <a:close/>
                  <a:moveTo>
                    <a:pt x="66291" y="0"/>
                  </a:moveTo>
                  <a:cubicBezTo>
                    <a:pt x="29809" y="0"/>
                    <a:pt x="0" y="29809"/>
                    <a:pt x="0" y="66291"/>
                  </a:cubicBezTo>
                  <a:cubicBezTo>
                    <a:pt x="0" y="84977"/>
                    <a:pt x="18241" y="118345"/>
                    <a:pt x="18241" y="118345"/>
                  </a:cubicBezTo>
                  <a:lnTo>
                    <a:pt x="64066" y="195758"/>
                  </a:lnTo>
                  <a:lnTo>
                    <a:pt x="111671" y="119234"/>
                  </a:lnTo>
                  <a:cubicBezTo>
                    <a:pt x="111671" y="119234"/>
                    <a:pt x="133027" y="87201"/>
                    <a:pt x="133027" y="66291"/>
                  </a:cubicBezTo>
                  <a:cubicBezTo>
                    <a:pt x="133027" y="29809"/>
                    <a:pt x="103218" y="0"/>
                    <a:pt x="6629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064" name="Google Shape;1064;p24"/>
          <p:cNvGrpSpPr/>
          <p:nvPr/>
        </p:nvGrpSpPr>
        <p:grpSpPr>
          <a:xfrm>
            <a:off x="5645849" y="1293269"/>
            <a:ext cx="1492997" cy="1149559"/>
            <a:chOff x="4492822" y="893751"/>
            <a:chExt cx="1119748" cy="862169"/>
          </a:xfrm>
        </p:grpSpPr>
        <p:sp>
          <p:nvSpPr>
            <p:cNvPr id="1065" name="Google Shape;1065;p24"/>
            <p:cNvSpPr txBox="1"/>
            <p:nvPr/>
          </p:nvSpPr>
          <p:spPr>
            <a:xfrm>
              <a:off x="4492822" y="893751"/>
              <a:ext cx="1116600" cy="30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1900" rIns="0" bIns="121900" anchor="ctr" anchorCtr="0">
              <a:noAutofit/>
            </a:bodyPr>
            <a:lstStyle/>
            <a:p>
              <a:pPr algn="ctr"/>
              <a:r>
                <a:rPr lang="en" sz="2400" dirty="0">
                  <a:solidFill>
                    <a:schemeClr val="accent4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Asia</a:t>
              </a:r>
              <a:endParaRPr sz="2400" dirty="0">
                <a:solidFill>
                  <a:schemeClr val="accent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066" name="Google Shape;1066;p24"/>
            <p:cNvSpPr txBox="1"/>
            <p:nvPr/>
          </p:nvSpPr>
          <p:spPr>
            <a:xfrm>
              <a:off x="4495970" y="1163578"/>
              <a:ext cx="1116600" cy="5923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1900" rIns="0" bIns="121900" anchor="ctr" anchorCtr="0">
              <a:noAutofit/>
            </a:bodyPr>
            <a:lstStyle/>
            <a:p>
              <a:pPr algn="ctr"/>
              <a:r>
                <a:rPr lang="en" sz="1200" dirty="0">
                  <a:latin typeface="Roboto"/>
                  <a:ea typeface="Roboto"/>
                  <a:cs typeface="Roboto"/>
                  <a:sym typeface="Roboto"/>
                </a:rPr>
                <a:t>Es el mayor continente productor de frutas en el mundo</a:t>
              </a:r>
              <a:r>
                <a:rPr lang="en" sz="1600" dirty="0">
                  <a:latin typeface="Roboto"/>
                  <a:ea typeface="Roboto"/>
                  <a:cs typeface="Roboto"/>
                  <a:sym typeface="Roboto"/>
                </a:rPr>
                <a:t> </a:t>
              </a:r>
              <a:endParaRPr sz="1600" dirty="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067" name="Google Shape;1067;p24"/>
          <p:cNvGrpSpPr/>
          <p:nvPr/>
        </p:nvGrpSpPr>
        <p:grpSpPr>
          <a:xfrm>
            <a:off x="5645849" y="2472769"/>
            <a:ext cx="1489588" cy="970599"/>
            <a:chOff x="4506095" y="2278451"/>
            <a:chExt cx="1117191" cy="727949"/>
          </a:xfrm>
        </p:grpSpPr>
        <p:sp>
          <p:nvSpPr>
            <p:cNvPr id="1068" name="Google Shape;1068;p24"/>
            <p:cNvSpPr txBox="1"/>
            <p:nvPr/>
          </p:nvSpPr>
          <p:spPr>
            <a:xfrm>
              <a:off x="4506686" y="2278451"/>
              <a:ext cx="1116600" cy="30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1900" rIns="0" bIns="121900" anchor="ctr" anchorCtr="0">
              <a:noAutofit/>
            </a:bodyPr>
            <a:lstStyle/>
            <a:p>
              <a:pPr algn="ctr"/>
              <a:r>
                <a:rPr lang="en" sz="2400" dirty="0">
                  <a:solidFill>
                    <a:srgbClr val="FF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China</a:t>
              </a:r>
              <a:endParaRPr sz="2400" dirty="0">
                <a:solidFill>
                  <a:srgbClr val="FF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069" name="Google Shape;1069;p24"/>
            <p:cNvSpPr txBox="1"/>
            <p:nvPr/>
          </p:nvSpPr>
          <p:spPr>
            <a:xfrm>
              <a:off x="4506095" y="2585800"/>
              <a:ext cx="1116600" cy="42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1900" rIns="0" bIns="121900" anchor="ctr" anchorCtr="0">
              <a:noAutofit/>
            </a:bodyPr>
            <a:lstStyle/>
            <a:p>
              <a:pPr algn="ctr"/>
              <a:r>
                <a:rPr lang="en" sz="1200" dirty="0">
                  <a:latin typeface="Roboto"/>
                  <a:ea typeface="Roboto"/>
                  <a:cs typeface="Roboto"/>
                  <a:sym typeface="Roboto"/>
                </a:rPr>
                <a:t>Es el país que lo lidera con 41.1%</a:t>
              </a:r>
              <a:endParaRPr sz="1400" dirty="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070" name="Google Shape;1070;p24"/>
          <p:cNvGrpSpPr/>
          <p:nvPr/>
        </p:nvGrpSpPr>
        <p:grpSpPr>
          <a:xfrm>
            <a:off x="7792237" y="1255091"/>
            <a:ext cx="1349275" cy="2190295"/>
            <a:chOff x="5936940" y="941318"/>
            <a:chExt cx="1011956" cy="1642721"/>
          </a:xfrm>
        </p:grpSpPr>
        <p:grpSp>
          <p:nvGrpSpPr>
            <p:cNvPr id="1071" name="Google Shape;1071;p24"/>
            <p:cNvGrpSpPr/>
            <p:nvPr/>
          </p:nvGrpSpPr>
          <p:grpSpPr>
            <a:xfrm>
              <a:off x="5936940" y="941318"/>
              <a:ext cx="1011956" cy="1011956"/>
              <a:chOff x="4049800" y="640400"/>
              <a:chExt cx="858900" cy="858900"/>
            </a:xfrm>
          </p:grpSpPr>
          <p:sp>
            <p:nvSpPr>
              <p:cNvPr id="1072" name="Google Shape;1072;p24"/>
              <p:cNvSpPr/>
              <p:nvPr/>
            </p:nvSpPr>
            <p:spPr>
              <a:xfrm>
                <a:off x="4049800" y="640400"/>
                <a:ext cx="858900" cy="858900"/>
              </a:xfrm>
              <a:prstGeom prst="donut">
                <a:avLst>
                  <a:gd name="adj" fmla="val 25000"/>
                </a:avLst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73" name="Google Shape;1073;p24"/>
              <p:cNvSpPr/>
              <p:nvPr/>
            </p:nvSpPr>
            <p:spPr>
              <a:xfrm>
                <a:off x="4049800" y="640400"/>
                <a:ext cx="858900" cy="858900"/>
              </a:xfrm>
              <a:prstGeom prst="blockArc">
                <a:avLst>
                  <a:gd name="adj1" fmla="val 7914150"/>
                  <a:gd name="adj2" fmla="val 0"/>
                  <a:gd name="adj3" fmla="val 25000"/>
                </a:avLst>
              </a:pr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cxnSp>
          <p:nvCxnSpPr>
            <p:cNvPr id="1074" name="Google Shape;1074;p24"/>
            <p:cNvCxnSpPr/>
            <p:nvPr/>
          </p:nvCxnSpPr>
          <p:spPr>
            <a:xfrm>
              <a:off x="6442925" y="1953275"/>
              <a:ext cx="0" cy="3072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sp>
          <p:nvSpPr>
            <p:cNvPr id="1075" name="Google Shape;1075;p24"/>
            <p:cNvSpPr txBox="1"/>
            <p:nvPr/>
          </p:nvSpPr>
          <p:spPr>
            <a:xfrm>
              <a:off x="6182976" y="2276839"/>
              <a:ext cx="519900" cy="30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1900" rIns="0" bIns="121900" anchor="ctr" anchorCtr="0">
              <a:noAutofit/>
            </a:bodyPr>
            <a:lstStyle/>
            <a:p>
              <a:pPr algn="ctr"/>
              <a:r>
                <a:rPr lang="en" dirty="0">
                  <a:solidFill>
                    <a:schemeClr val="accent4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63.4%</a:t>
              </a:r>
              <a:endParaRPr sz="2400" dirty="0">
                <a:solidFill>
                  <a:schemeClr val="accent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pic>
        <p:nvPicPr>
          <p:cNvPr id="49" name="Google Shape;96;p2">
            <a:extLst>
              <a:ext uri="{FF2B5EF4-FFF2-40B4-BE49-F238E27FC236}">
                <a16:creationId xmlns:a16="http://schemas.microsoft.com/office/drawing/2014/main" id="{332BFECF-DC7C-196B-A102-C3F0C87B9775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292"/>
          <a:stretch>
            <a:fillRect/>
          </a:stretch>
        </p:blipFill>
        <p:spPr bwMode="auto">
          <a:xfrm>
            <a:off x="-196850" y="0"/>
            <a:ext cx="12388850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3472001642"/>
              </p:ext>
            </p:extLst>
          </p:nvPr>
        </p:nvGraphicFramePr>
        <p:xfrm>
          <a:off x="9381723" y="1182255"/>
          <a:ext cx="2007936" cy="15673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6" name="Conector recto de flecha 5"/>
          <p:cNvCxnSpPr/>
          <p:nvPr/>
        </p:nvCxnSpPr>
        <p:spPr>
          <a:xfrm>
            <a:off x="10408024" y="2642067"/>
            <a:ext cx="0" cy="4461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Google Shape;1075;p24"/>
          <p:cNvSpPr txBox="1"/>
          <p:nvPr/>
        </p:nvSpPr>
        <p:spPr>
          <a:xfrm>
            <a:off x="10061138" y="3040269"/>
            <a:ext cx="693200" cy="4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1900" rIns="0" bIns="121900" anchor="ctr" anchorCtr="0">
            <a:noAutofit/>
          </a:bodyPr>
          <a:lstStyle/>
          <a:p>
            <a:pPr algn="ctr"/>
            <a:r>
              <a:rPr lang="en" dirty="0">
                <a:solidFill>
                  <a:srgbClr val="FF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41.1%</a:t>
            </a:r>
            <a:endParaRPr sz="2400" dirty="0">
              <a:solidFill>
                <a:srgbClr val="FF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573804129"/>
              </p:ext>
            </p:extLst>
          </p:nvPr>
        </p:nvGraphicFramePr>
        <p:xfrm>
          <a:off x="349624" y="3838135"/>
          <a:ext cx="5163670" cy="22497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54" name="Gráfico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3003379"/>
              </p:ext>
            </p:extLst>
          </p:nvPr>
        </p:nvGraphicFramePr>
        <p:xfrm>
          <a:off x="6333565" y="3818997"/>
          <a:ext cx="4628684" cy="28268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1" name="CuadroTexto 10"/>
          <p:cNvSpPr txBox="1"/>
          <p:nvPr/>
        </p:nvSpPr>
        <p:spPr>
          <a:xfrm>
            <a:off x="490900" y="6515035"/>
            <a:ext cx="10310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b="1" dirty="0">
                <a:solidFill>
                  <a:srgbClr val="002060"/>
                </a:solidFill>
              </a:rPr>
              <a:t>Fuente: FAO</a:t>
            </a:r>
            <a:endParaRPr lang="en-US" sz="1100" b="1" dirty="0">
              <a:solidFill>
                <a:srgbClr val="002060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1521951" y="3902640"/>
            <a:ext cx="28905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b="1" dirty="0">
                <a:solidFill>
                  <a:srgbClr val="7030A0"/>
                </a:solidFill>
              </a:rPr>
              <a:t>Nivel de participación por continente</a:t>
            </a:r>
            <a:endParaRPr lang="en-US" sz="1200" b="1" dirty="0">
              <a:solidFill>
                <a:srgbClr val="7030A0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9688799" y="4776542"/>
            <a:ext cx="17008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b="1" dirty="0">
                <a:solidFill>
                  <a:srgbClr val="0070C0"/>
                </a:solidFill>
              </a:rPr>
              <a:t>Top 10 – principales productores de frutas</a:t>
            </a:r>
            <a:endParaRPr lang="en-US" sz="1100" b="1" dirty="0">
              <a:solidFill>
                <a:srgbClr val="0070C0"/>
              </a:solidFill>
            </a:endParaRPr>
          </a:p>
        </p:txBody>
      </p:sp>
      <p:sp>
        <p:nvSpPr>
          <p:cNvPr id="58" name="CuadroTexto 57">
            <a:extLst>
              <a:ext uri="{FF2B5EF4-FFF2-40B4-BE49-F238E27FC236}">
                <a16:creationId xmlns:a16="http://schemas.microsoft.com/office/drawing/2014/main" id="{6272ABEC-CA95-2F54-EB54-67DCA2C3939F}"/>
              </a:ext>
            </a:extLst>
          </p:cNvPr>
          <p:cNvSpPr txBox="1"/>
          <p:nvPr/>
        </p:nvSpPr>
        <p:spPr>
          <a:xfrm>
            <a:off x="474029" y="486450"/>
            <a:ext cx="4560864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PRODUCCIÓN MUNDIAL DE FRUTAS</a:t>
            </a:r>
            <a:endParaRPr lang="es-PE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601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96;p2">
            <a:extLst>
              <a:ext uri="{FF2B5EF4-FFF2-40B4-BE49-F238E27FC236}">
                <a16:creationId xmlns:a16="http://schemas.microsoft.com/office/drawing/2014/main" id="{332BFECF-DC7C-196B-A102-C3F0C87B9775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292"/>
          <a:stretch>
            <a:fillRect/>
          </a:stretch>
        </p:blipFill>
        <p:spPr bwMode="auto">
          <a:xfrm>
            <a:off x="-196850" y="0"/>
            <a:ext cx="12388850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6272ABEC-CA95-2F54-EB54-67DCA2C3939F}"/>
              </a:ext>
            </a:extLst>
          </p:cNvPr>
          <p:cNvSpPr txBox="1"/>
          <p:nvPr/>
        </p:nvSpPr>
        <p:spPr>
          <a:xfrm>
            <a:off x="474029" y="486450"/>
            <a:ext cx="4560864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PRODUCCIÓN MUNDIAL DE FRUTAS</a:t>
            </a:r>
            <a:endParaRPr lang="es-PE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30" name="Imagen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09313" y="2931596"/>
            <a:ext cx="67311" cy="67311"/>
          </a:xfrm>
          <a:prstGeom prst="rect">
            <a:avLst/>
          </a:prstGeom>
        </p:spPr>
      </p:pic>
      <p:grpSp>
        <p:nvGrpSpPr>
          <p:cNvPr id="39" name="Grupo 38"/>
          <p:cNvGrpSpPr/>
          <p:nvPr/>
        </p:nvGrpSpPr>
        <p:grpSpPr>
          <a:xfrm>
            <a:off x="0" y="1205301"/>
            <a:ext cx="7445829" cy="5278975"/>
            <a:chOff x="783770" y="1156494"/>
            <a:chExt cx="7445829" cy="5278975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 rotWithShape="1">
            <a:blip r:embed="rId5"/>
            <a:srcRect l="11490" t="849" r="27714" b="-1950"/>
            <a:stretch/>
          </p:blipFill>
          <p:spPr>
            <a:xfrm>
              <a:off x="783770" y="1156494"/>
              <a:ext cx="7445829" cy="5278975"/>
            </a:xfrm>
            <a:prstGeom prst="rect">
              <a:avLst/>
            </a:prstGeom>
          </p:spPr>
        </p:pic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701079" y="2606031"/>
              <a:ext cx="651131" cy="651131"/>
            </a:xfrm>
            <a:prstGeom prst="rect">
              <a:avLst/>
            </a:prstGeom>
          </p:spPr>
        </p:pic>
        <p:pic>
          <p:nvPicPr>
            <p:cNvPr id="12" name="Imagen 1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734140" y="2404727"/>
              <a:ext cx="526869" cy="526869"/>
            </a:xfrm>
            <a:prstGeom prst="rect">
              <a:avLst/>
            </a:prstGeom>
          </p:spPr>
        </p:pic>
        <p:pic>
          <p:nvPicPr>
            <p:cNvPr id="24" name="Imagen 23"/>
            <p:cNvPicPr>
              <a:picLocks noChangeAspect="1"/>
            </p:cNvPicPr>
            <p:nvPr/>
          </p:nvPicPr>
          <p:blipFill rotWithShape="1">
            <a:blip r:embed="rId8"/>
            <a:srcRect l="8499" t="8916" r="3653" b="15419"/>
            <a:stretch/>
          </p:blipFill>
          <p:spPr>
            <a:xfrm>
              <a:off x="6842757" y="4168178"/>
              <a:ext cx="509453" cy="469136"/>
            </a:xfrm>
            <a:prstGeom prst="ellipse">
              <a:avLst/>
            </a:prstGeom>
          </p:spPr>
        </p:pic>
        <p:pic>
          <p:nvPicPr>
            <p:cNvPr id="25" name="Imagen 2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208757" y="4491015"/>
              <a:ext cx="344850" cy="344850"/>
            </a:xfrm>
            <a:prstGeom prst="rect">
              <a:avLst/>
            </a:prstGeom>
          </p:spPr>
        </p:pic>
        <p:pic>
          <p:nvPicPr>
            <p:cNvPr id="26" name="Imagen 25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752395" y="4835864"/>
              <a:ext cx="323965" cy="323965"/>
            </a:xfrm>
            <a:prstGeom prst="rect">
              <a:avLst/>
            </a:prstGeom>
          </p:spPr>
        </p:pic>
        <p:pic>
          <p:nvPicPr>
            <p:cNvPr id="27" name="Imagen 26"/>
            <p:cNvPicPr>
              <a:picLocks noChangeAspect="1"/>
            </p:cNvPicPr>
            <p:nvPr/>
          </p:nvPicPr>
          <p:blipFill rotWithShape="1">
            <a:blip r:embed="rId11"/>
            <a:srcRect r="2390" b="8480"/>
            <a:stretch/>
          </p:blipFill>
          <p:spPr>
            <a:xfrm>
              <a:off x="5232532" y="5264331"/>
              <a:ext cx="358372" cy="359238"/>
            </a:xfrm>
            <a:prstGeom prst="ellipse">
              <a:avLst/>
            </a:prstGeom>
          </p:spPr>
        </p:pic>
        <p:pic>
          <p:nvPicPr>
            <p:cNvPr id="28" name="Imagen 27"/>
            <p:cNvPicPr>
              <a:picLocks noChangeAspect="1"/>
            </p:cNvPicPr>
            <p:nvPr/>
          </p:nvPicPr>
          <p:blipFill rotWithShape="1">
            <a:blip r:embed="rId12"/>
            <a:srcRect l="20677" t="16226" r="21406" b="15544"/>
            <a:stretch/>
          </p:blipFill>
          <p:spPr>
            <a:xfrm>
              <a:off x="4663439" y="5152625"/>
              <a:ext cx="391885" cy="369703"/>
            </a:xfrm>
            <a:prstGeom prst="ellipse">
              <a:avLst/>
            </a:prstGeom>
          </p:spPr>
        </p:pic>
        <p:pic>
          <p:nvPicPr>
            <p:cNvPr id="29" name="Imagen 28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192130" y="4951545"/>
              <a:ext cx="312786" cy="312786"/>
            </a:xfrm>
            <a:prstGeom prst="ellipse">
              <a:avLst/>
            </a:prstGeom>
          </p:spPr>
        </p:pic>
        <p:pic>
          <p:nvPicPr>
            <p:cNvPr id="31" name="Imagen 3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76311" y="4677225"/>
              <a:ext cx="290485" cy="290485"/>
            </a:xfrm>
            <a:prstGeom prst="ellipse">
              <a:avLst/>
            </a:prstGeom>
          </p:spPr>
        </p:pic>
        <p:pic>
          <p:nvPicPr>
            <p:cNvPr id="32" name="Imagen 31"/>
            <p:cNvPicPr>
              <a:picLocks noChangeAspect="1"/>
            </p:cNvPicPr>
            <p:nvPr/>
          </p:nvPicPr>
          <p:blipFill rotWithShape="1">
            <a:blip r:embed="rId14"/>
            <a:srcRect l="3055" r="12221" b="3752"/>
            <a:stretch/>
          </p:blipFill>
          <p:spPr>
            <a:xfrm>
              <a:off x="3669347" y="4291756"/>
              <a:ext cx="206964" cy="235113"/>
            </a:xfrm>
            <a:prstGeom prst="ellipse">
              <a:avLst/>
            </a:prstGeom>
          </p:spPr>
        </p:pic>
        <p:pic>
          <p:nvPicPr>
            <p:cNvPr id="33" name="Imagen 32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542498" y="3907936"/>
              <a:ext cx="230331" cy="260242"/>
            </a:xfrm>
            <a:prstGeom prst="ellipse">
              <a:avLst/>
            </a:prstGeom>
          </p:spPr>
        </p:pic>
        <p:pic>
          <p:nvPicPr>
            <p:cNvPr id="34" name="Imagen 33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3557732" y="3186265"/>
              <a:ext cx="223230" cy="223230"/>
            </a:xfrm>
            <a:prstGeom prst="ellipse">
              <a:avLst/>
            </a:prstGeom>
          </p:spPr>
        </p:pic>
        <p:pic>
          <p:nvPicPr>
            <p:cNvPr id="35" name="Imagen 34"/>
            <p:cNvPicPr>
              <a:picLocks noChangeAspect="1"/>
            </p:cNvPicPr>
            <p:nvPr/>
          </p:nvPicPr>
          <p:blipFill rotWithShape="1">
            <a:blip r:embed="rId17"/>
            <a:srcRect l="14851" t="2762" r="16273" b="-286"/>
            <a:stretch/>
          </p:blipFill>
          <p:spPr>
            <a:xfrm>
              <a:off x="3709941" y="2823997"/>
              <a:ext cx="180140" cy="255066"/>
            </a:xfrm>
            <a:prstGeom prst="ellipse">
              <a:avLst/>
            </a:prstGeom>
          </p:spPr>
        </p:pic>
        <p:pic>
          <p:nvPicPr>
            <p:cNvPr id="36" name="Imagen 35"/>
            <p:cNvPicPr>
              <a:picLocks noChangeAspect="1"/>
            </p:cNvPicPr>
            <p:nvPr/>
          </p:nvPicPr>
          <p:blipFill rotWithShape="1">
            <a:blip r:embed="rId18"/>
            <a:srcRect l="12990" t="10897" r="8992" b="8037"/>
            <a:stretch/>
          </p:blipFill>
          <p:spPr>
            <a:xfrm>
              <a:off x="4047923" y="2482514"/>
              <a:ext cx="237746" cy="247033"/>
            </a:xfrm>
            <a:prstGeom prst="ellipse">
              <a:avLst/>
            </a:prstGeom>
          </p:spPr>
        </p:pic>
        <p:pic>
          <p:nvPicPr>
            <p:cNvPr id="37" name="Imagen 36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4850865" y="2482514"/>
              <a:ext cx="560853" cy="340796"/>
            </a:xfrm>
            <a:prstGeom prst="ellipse">
              <a:avLst/>
            </a:prstGeom>
          </p:spPr>
        </p:pic>
      </p:grpSp>
      <p:graphicFrame>
        <p:nvGraphicFramePr>
          <p:cNvPr id="38" name="Tabla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5010954"/>
              </p:ext>
            </p:extLst>
          </p:nvPr>
        </p:nvGraphicFramePr>
        <p:xfrm>
          <a:off x="6568440" y="743127"/>
          <a:ext cx="5492957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017">
                  <a:extLst>
                    <a:ext uri="{9D8B030D-6E8A-4147-A177-3AD203B41FA5}">
                      <a16:colId xmlns:a16="http://schemas.microsoft.com/office/drawing/2014/main" val="1122455669"/>
                    </a:ext>
                  </a:extLst>
                </a:gridCol>
                <a:gridCol w="822968">
                  <a:extLst>
                    <a:ext uri="{9D8B030D-6E8A-4147-A177-3AD203B41FA5}">
                      <a16:colId xmlns:a16="http://schemas.microsoft.com/office/drawing/2014/main" val="1974188579"/>
                    </a:ext>
                  </a:extLst>
                </a:gridCol>
                <a:gridCol w="915493">
                  <a:extLst>
                    <a:ext uri="{9D8B030D-6E8A-4147-A177-3AD203B41FA5}">
                      <a16:colId xmlns:a16="http://schemas.microsoft.com/office/drawing/2014/main" val="3653341658"/>
                    </a:ext>
                  </a:extLst>
                </a:gridCol>
                <a:gridCol w="915493">
                  <a:extLst>
                    <a:ext uri="{9D8B030D-6E8A-4147-A177-3AD203B41FA5}">
                      <a16:colId xmlns:a16="http://schemas.microsoft.com/office/drawing/2014/main" val="726378340"/>
                    </a:ext>
                  </a:extLst>
                </a:gridCol>
                <a:gridCol w="915493">
                  <a:extLst>
                    <a:ext uri="{9D8B030D-6E8A-4147-A177-3AD203B41FA5}">
                      <a16:colId xmlns:a16="http://schemas.microsoft.com/office/drawing/2014/main" val="3735773826"/>
                    </a:ext>
                  </a:extLst>
                </a:gridCol>
                <a:gridCol w="915493">
                  <a:extLst>
                    <a:ext uri="{9D8B030D-6E8A-4147-A177-3AD203B41FA5}">
                      <a16:colId xmlns:a16="http://schemas.microsoft.com/office/drawing/2014/main" val="3899986262"/>
                    </a:ext>
                  </a:extLst>
                </a:gridCol>
              </a:tblGrid>
              <a:tr h="149903"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50" dirty="0"/>
                        <a:t>2018</a:t>
                      </a:r>
                      <a:endParaRPr lang="en-US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50" dirty="0"/>
                        <a:t>2019</a:t>
                      </a:r>
                      <a:endParaRPr lang="en-US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50" dirty="0"/>
                        <a:t>2020</a:t>
                      </a:r>
                      <a:endParaRPr lang="en-US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50" dirty="0"/>
                        <a:t>2021</a:t>
                      </a:r>
                      <a:endParaRPr lang="en-US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1050" dirty="0"/>
                        <a:t>%</a:t>
                      </a:r>
                      <a:r>
                        <a:rPr lang="es-MX" sz="1050" dirty="0" err="1"/>
                        <a:t>var.prom</a:t>
                      </a:r>
                      <a:r>
                        <a:rPr lang="es-MX" sz="1050" dirty="0"/>
                        <a:t>(2018-2021)</a:t>
                      </a:r>
                      <a:endParaRPr lang="en-US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02064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1050" b="1" dirty="0"/>
                        <a:t>Producción (</a:t>
                      </a:r>
                      <a:r>
                        <a:rPr lang="es-MX" sz="1050" b="1" dirty="0" err="1"/>
                        <a:t>Mill</a:t>
                      </a:r>
                      <a:r>
                        <a:rPr lang="es-MX" sz="1050" b="1" dirty="0"/>
                        <a:t> ton)</a:t>
                      </a:r>
                      <a:endParaRPr lang="en-US" sz="105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1,199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1,230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1,245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1,260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/>
                        <a:t>1.2%</a:t>
                      </a:r>
                      <a:endParaRPr lang="en-US" sz="11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543532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1050" b="1" dirty="0"/>
                        <a:t>Superficie</a:t>
                      </a:r>
                      <a:r>
                        <a:rPr lang="es-MX" sz="1050" b="1" baseline="0" dirty="0"/>
                        <a:t> (</a:t>
                      </a:r>
                      <a:r>
                        <a:rPr lang="es-MX" sz="1050" b="1" baseline="0" dirty="0" err="1"/>
                        <a:t>Mill</a:t>
                      </a:r>
                      <a:r>
                        <a:rPr lang="es-MX" sz="1050" b="1" baseline="0" dirty="0"/>
                        <a:t> ha.)</a:t>
                      </a:r>
                      <a:endParaRPr lang="en-US" sz="105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/>
                        <a:t>1.3%</a:t>
                      </a:r>
                      <a:endParaRPr lang="en-US" sz="11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731384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1050" b="1" dirty="0"/>
                        <a:t>Rendimiento (ton/ha)</a:t>
                      </a:r>
                      <a:endParaRPr lang="en-US" sz="105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/>
                        <a:t>0.0%</a:t>
                      </a:r>
                      <a:endParaRPr lang="en-US" sz="11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53956310"/>
                  </a:ext>
                </a:extLst>
              </a:tr>
            </a:tbl>
          </a:graphicData>
        </a:graphic>
      </p:graphicFrame>
      <p:sp>
        <p:nvSpPr>
          <p:cNvPr id="42" name="CuadroTexto 41"/>
          <p:cNvSpPr txBox="1"/>
          <p:nvPr/>
        </p:nvSpPr>
        <p:spPr>
          <a:xfrm>
            <a:off x="7073615" y="3458302"/>
            <a:ext cx="472214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dirty="0">
                <a:solidFill>
                  <a:srgbClr val="0070C0"/>
                </a:solidFill>
              </a:rPr>
              <a:t>La producción mundial de frutas ha tenido un crecimiento sostenido durante los últimos años, teniendo a las sandías, manzanas, bananos uvas y naranjas las top 5 principales frutas, que representan más del 48% de la producción total</a:t>
            </a:r>
            <a:endParaRPr lang="en-US" sz="1400" dirty="0">
              <a:solidFill>
                <a:srgbClr val="0070C0"/>
              </a:solidFill>
            </a:endParaRPr>
          </a:p>
        </p:txBody>
      </p:sp>
      <p:sp>
        <p:nvSpPr>
          <p:cNvPr id="40" name="CuadroTexto 39"/>
          <p:cNvSpPr txBox="1"/>
          <p:nvPr/>
        </p:nvSpPr>
        <p:spPr>
          <a:xfrm>
            <a:off x="9434687" y="6484276"/>
            <a:ext cx="10310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b="1" dirty="0">
                <a:solidFill>
                  <a:srgbClr val="002060"/>
                </a:solidFill>
              </a:rPr>
              <a:t>Fuente: FAO</a:t>
            </a:r>
            <a:endParaRPr lang="en-US" sz="11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433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3" name="Google Shape;1003;p23"/>
          <p:cNvGrpSpPr/>
          <p:nvPr/>
        </p:nvGrpSpPr>
        <p:grpSpPr>
          <a:xfrm>
            <a:off x="707733" y="2601533"/>
            <a:ext cx="2115200" cy="866400"/>
            <a:chOff x="604475" y="2082475"/>
            <a:chExt cx="1586400" cy="649800"/>
          </a:xfrm>
        </p:grpSpPr>
        <p:sp>
          <p:nvSpPr>
            <p:cNvPr id="1004" name="Google Shape;1004;p23"/>
            <p:cNvSpPr/>
            <p:nvPr/>
          </p:nvSpPr>
          <p:spPr>
            <a:xfrm>
              <a:off x="604475" y="2082475"/>
              <a:ext cx="1586400" cy="649800"/>
            </a:xfrm>
            <a:prstGeom prst="roundRect">
              <a:avLst>
                <a:gd name="adj" fmla="val 16381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009" name="Google Shape;1009;p23"/>
            <p:cNvGrpSpPr/>
            <p:nvPr/>
          </p:nvGrpSpPr>
          <p:grpSpPr>
            <a:xfrm>
              <a:off x="1215791" y="2094250"/>
              <a:ext cx="915208" cy="601564"/>
              <a:chOff x="2886195" y="1750750"/>
              <a:chExt cx="915208" cy="601564"/>
            </a:xfrm>
          </p:grpSpPr>
          <p:sp>
            <p:nvSpPr>
              <p:cNvPr id="1010" name="Google Shape;1010;p23"/>
              <p:cNvSpPr txBox="1"/>
              <p:nvPr/>
            </p:nvSpPr>
            <p:spPr>
              <a:xfrm>
                <a:off x="2886195" y="1750750"/>
                <a:ext cx="714000" cy="224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121900" rIns="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2000" kern="0" dirty="0">
                    <a:solidFill>
                      <a:srgbClr val="FF0000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Perú</a:t>
                </a:r>
                <a:endParaRPr sz="2000" kern="0" dirty="0">
                  <a:solidFill>
                    <a:srgbClr val="FF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1011" name="Google Shape;1011;p23"/>
              <p:cNvSpPr txBox="1"/>
              <p:nvPr/>
            </p:nvSpPr>
            <p:spPr>
              <a:xfrm>
                <a:off x="2906551" y="1986624"/>
                <a:ext cx="894852" cy="3656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121900" rIns="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r>
                  <a:rPr lang="en" sz="900" kern="0" dirty="0">
                    <a:solidFill>
                      <a:srgbClr val="000000"/>
                    </a:solidFill>
                    <a:latin typeface="Roboto"/>
                    <a:ea typeface="Roboto"/>
                    <a:cs typeface="Roboto"/>
                    <a:sym typeface="Roboto"/>
                  </a:rPr>
                  <a:t>Es el sexto proveedor más importante de frutas en América</a:t>
                </a:r>
                <a:endParaRPr sz="900" kern="0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grpSp>
        <p:nvGrpSpPr>
          <p:cNvPr id="1012" name="Google Shape;1012;p23"/>
          <p:cNvGrpSpPr/>
          <p:nvPr/>
        </p:nvGrpSpPr>
        <p:grpSpPr>
          <a:xfrm>
            <a:off x="707733" y="1532333"/>
            <a:ext cx="2115200" cy="866400"/>
            <a:chOff x="604475" y="1305700"/>
            <a:chExt cx="1586400" cy="649800"/>
          </a:xfrm>
        </p:grpSpPr>
        <p:sp>
          <p:nvSpPr>
            <p:cNvPr id="1013" name="Google Shape;1013;p23"/>
            <p:cNvSpPr/>
            <p:nvPr/>
          </p:nvSpPr>
          <p:spPr>
            <a:xfrm>
              <a:off x="604475" y="1305700"/>
              <a:ext cx="1586400" cy="649800"/>
            </a:xfrm>
            <a:prstGeom prst="roundRect">
              <a:avLst>
                <a:gd name="adj" fmla="val 16381"/>
              </a:avLst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018" name="Google Shape;1018;p23"/>
            <p:cNvGrpSpPr/>
            <p:nvPr/>
          </p:nvGrpSpPr>
          <p:grpSpPr>
            <a:xfrm>
              <a:off x="1236147" y="1421086"/>
              <a:ext cx="894852" cy="404926"/>
              <a:chOff x="4795000" y="1854361"/>
              <a:chExt cx="894852" cy="404926"/>
            </a:xfrm>
          </p:grpSpPr>
          <p:sp>
            <p:nvSpPr>
              <p:cNvPr id="1019" name="Google Shape;1019;p23"/>
              <p:cNvSpPr txBox="1"/>
              <p:nvPr/>
            </p:nvSpPr>
            <p:spPr>
              <a:xfrm>
                <a:off x="4796793" y="1854361"/>
                <a:ext cx="714000" cy="224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121900" rIns="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r>
                  <a:rPr lang="en" sz="2400" kern="0" dirty="0">
                    <a:solidFill>
                      <a:srgbClr val="F8B88F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Brasil</a:t>
                </a:r>
                <a:endParaRPr sz="2400" kern="0" dirty="0">
                  <a:solidFill>
                    <a:srgbClr val="F8B88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1020" name="Google Shape;1020;p23"/>
              <p:cNvSpPr txBox="1"/>
              <p:nvPr/>
            </p:nvSpPr>
            <p:spPr>
              <a:xfrm>
                <a:off x="4795000" y="2126950"/>
                <a:ext cx="894852" cy="1323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121900" rIns="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r>
                  <a:rPr lang="en" sz="1000" kern="0" dirty="0">
                    <a:solidFill>
                      <a:srgbClr val="000000"/>
                    </a:solidFill>
                    <a:latin typeface="Roboto"/>
                    <a:ea typeface="Roboto"/>
                    <a:cs typeface="Roboto"/>
                    <a:sym typeface="Roboto"/>
                  </a:rPr>
                  <a:t>Mayor productor de frutas en América</a:t>
                </a:r>
                <a:endParaRPr sz="1000" kern="0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grpSp>
        <p:nvGrpSpPr>
          <p:cNvPr id="1021" name="Google Shape;1021;p23"/>
          <p:cNvGrpSpPr/>
          <p:nvPr/>
        </p:nvGrpSpPr>
        <p:grpSpPr>
          <a:xfrm>
            <a:off x="707733" y="3670733"/>
            <a:ext cx="2115200" cy="2287600"/>
            <a:chOff x="604475" y="2859250"/>
            <a:chExt cx="1586400" cy="1715700"/>
          </a:xfrm>
        </p:grpSpPr>
        <p:sp>
          <p:nvSpPr>
            <p:cNvPr id="1022" name="Google Shape;1022;p23"/>
            <p:cNvSpPr/>
            <p:nvPr/>
          </p:nvSpPr>
          <p:spPr>
            <a:xfrm>
              <a:off x="604475" y="2859250"/>
              <a:ext cx="1586400" cy="1715700"/>
            </a:xfrm>
            <a:prstGeom prst="roundRect">
              <a:avLst>
                <a:gd name="adj" fmla="val 5822"/>
              </a:avLst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23"/>
            <p:cNvSpPr txBox="1"/>
            <p:nvPr/>
          </p:nvSpPr>
          <p:spPr>
            <a:xfrm>
              <a:off x="920776" y="4142144"/>
              <a:ext cx="1036200" cy="22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1900" rIns="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400" b="1" kern="0" dirty="0">
                  <a:solidFill>
                    <a:srgbClr val="E06F85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Principales frutas producidas en América</a:t>
              </a:r>
              <a:endParaRPr sz="1400" b="1" kern="0" dirty="0">
                <a:solidFill>
                  <a:srgbClr val="E06F85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sp>
        <p:nvSpPr>
          <p:cNvPr id="1032" name="Google Shape;1032;p23"/>
          <p:cNvSpPr/>
          <p:nvPr/>
        </p:nvSpPr>
        <p:spPr>
          <a:xfrm>
            <a:off x="3025467" y="1532333"/>
            <a:ext cx="8861733" cy="4426000"/>
          </a:xfrm>
          <a:prstGeom prst="roundRect">
            <a:avLst>
              <a:gd name="adj" fmla="val 3256"/>
            </a:avLst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1898586336"/>
              </p:ext>
            </p:extLst>
          </p:nvPr>
        </p:nvGraphicFramePr>
        <p:xfrm>
          <a:off x="3297279" y="1686181"/>
          <a:ext cx="8035740" cy="4123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3" name="Google Shape;96;p2">
            <a:extLst>
              <a:ext uri="{FF2B5EF4-FFF2-40B4-BE49-F238E27FC236}">
                <a16:creationId xmlns:a16="http://schemas.microsoft.com/office/drawing/2014/main" id="{332BFECF-DC7C-196B-A102-C3F0C87B9775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292"/>
          <a:stretch>
            <a:fillRect/>
          </a:stretch>
        </p:blipFill>
        <p:spPr bwMode="auto">
          <a:xfrm>
            <a:off x="-196850" y="0"/>
            <a:ext cx="12388850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CuadroTexto 33">
            <a:extLst>
              <a:ext uri="{FF2B5EF4-FFF2-40B4-BE49-F238E27FC236}">
                <a16:creationId xmlns:a16="http://schemas.microsoft.com/office/drawing/2014/main" id="{6272ABEC-CA95-2F54-EB54-67DCA2C3939F}"/>
              </a:ext>
            </a:extLst>
          </p:cNvPr>
          <p:cNvSpPr txBox="1"/>
          <p:nvPr/>
        </p:nvSpPr>
        <p:spPr>
          <a:xfrm>
            <a:off x="474029" y="486450"/>
            <a:ext cx="4560864" cy="369332"/>
          </a:xfrm>
          <a:prstGeom prst="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PRODUCCIÓN MUNDIAL DE FRUTAS</a:t>
            </a:r>
            <a:endParaRPr lang="es-PE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5"/>
          <a:srcRect l="6348" t="5418" r="8690" b="13468"/>
          <a:stretch/>
        </p:blipFill>
        <p:spPr>
          <a:xfrm>
            <a:off x="820271" y="1624852"/>
            <a:ext cx="649856" cy="64008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8323" y="2634678"/>
            <a:ext cx="533752" cy="77767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7"/>
          <a:srcRect l="12143" t="13608" r="13190" b="12353"/>
          <a:stretch/>
        </p:blipFill>
        <p:spPr>
          <a:xfrm>
            <a:off x="878323" y="3745333"/>
            <a:ext cx="542440" cy="53788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22821" y="3698595"/>
            <a:ext cx="538162" cy="53816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46530" y="3699528"/>
            <a:ext cx="551609" cy="55160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8809" y="4272209"/>
            <a:ext cx="681318" cy="681318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70127" y="4346147"/>
            <a:ext cx="511021" cy="511021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12"/>
          <a:srcRect l="9007" t="9842" r="10679" b="7963"/>
          <a:stretch/>
        </p:blipFill>
        <p:spPr>
          <a:xfrm>
            <a:off x="2082495" y="4275941"/>
            <a:ext cx="634634" cy="649509"/>
          </a:xfrm>
          <a:prstGeom prst="rect">
            <a:avLst/>
          </a:prstGeom>
        </p:spPr>
      </p:pic>
      <p:sp>
        <p:nvSpPr>
          <p:cNvPr id="45" name="CuadroTexto 44"/>
          <p:cNvSpPr txBox="1"/>
          <p:nvPr/>
        </p:nvSpPr>
        <p:spPr>
          <a:xfrm>
            <a:off x="9434687" y="6484276"/>
            <a:ext cx="10310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b="1" dirty="0">
                <a:solidFill>
                  <a:srgbClr val="002060"/>
                </a:solidFill>
              </a:rPr>
              <a:t>Fuente: FAO</a:t>
            </a:r>
            <a:endParaRPr lang="en-US" sz="11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713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96;p2">
            <a:extLst>
              <a:ext uri="{FF2B5EF4-FFF2-40B4-BE49-F238E27FC236}">
                <a16:creationId xmlns:a16="http://schemas.microsoft.com/office/drawing/2014/main" id="{332BFECF-DC7C-196B-A102-C3F0C87B9775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292"/>
          <a:stretch>
            <a:fillRect/>
          </a:stretch>
        </p:blipFill>
        <p:spPr bwMode="auto">
          <a:xfrm>
            <a:off x="-196850" y="0"/>
            <a:ext cx="12388850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CuadroTexto 48">
            <a:extLst>
              <a:ext uri="{FF2B5EF4-FFF2-40B4-BE49-F238E27FC236}">
                <a16:creationId xmlns:a16="http://schemas.microsoft.com/office/drawing/2014/main" id="{6272ABEC-CA95-2F54-EB54-67DCA2C3939F}"/>
              </a:ext>
            </a:extLst>
          </p:cNvPr>
          <p:cNvSpPr txBox="1"/>
          <p:nvPr/>
        </p:nvSpPr>
        <p:spPr>
          <a:xfrm>
            <a:off x="474029" y="486450"/>
            <a:ext cx="5222905" cy="369332"/>
          </a:xfrm>
          <a:prstGeom prst="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CONSUMO DE FRUTAS A NIVEL MUNDIAL</a:t>
            </a:r>
            <a:endParaRPr lang="es-PE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271" y="1323753"/>
            <a:ext cx="7718611" cy="3909318"/>
          </a:xfrm>
          <a:prstGeom prst="rect">
            <a:avLst/>
          </a:prstGeom>
        </p:spPr>
      </p:pic>
      <p:sp>
        <p:nvSpPr>
          <p:cNvPr id="52" name="CuadroTexto 51"/>
          <p:cNvSpPr txBox="1"/>
          <p:nvPr/>
        </p:nvSpPr>
        <p:spPr>
          <a:xfrm>
            <a:off x="9434687" y="6484276"/>
            <a:ext cx="142539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b="1" dirty="0">
                <a:solidFill>
                  <a:srgbClr val="002060"/>
                </a:solidFill>
              </a:rPr>
              <a:t>Fuente: STATISTA</a:t>
            </a:r>
            <a:endParaRPr lang="en-US" sz="1100" b="1" dirty="0">
              <a:solidFill>
                <a:srgbClr val="002060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74029" y="5233071"/>
            <a:ext cx="1085191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600" dirty="0"/>
              <a:t>La fruta ha sido un ingrediente básico de la alimentación humana durante siglos debido su alto contenido de vitaminas, minerales, antioxidantes y muchos otros </a:t>
            </a:r>
            <a:r>
              <a:rPr lang="es-MX" sz="1600" dirty="0" err="1"/>
              <a:t>fitonutrientes</a:t>
            </a:r>
            <a:r>
              <a:rPr lang="es-MX" sz="1600" dirty="0"/>
              <a:t>, para optimizar la salud.  Tendencias alimentarias como el </a:t>
            </a:r>
            <a:r>
              <a:rPr lang="es-MX" sz="1600" dirty="0" err="1"/>
              <a:t>veganismo</a:t>
            </a:r>
            <a:r>
              <a:rPr lang="es-MX" sz="1600" dirty="0"/>
              <a:t> o el vegetarianismo han influido a que la ingesta de frutas se haya acrecentado aún más en estos últimos años y se proyecta a seguir creciendo.</a:t>
            </a:r>
            <a:endParaRPr lang="en-US" sz="16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13894" y="2483572"/>
            <a:ext cx="2466975" cy="184785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313823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96;p2">
            <a:extLst>
              <a:ext uri="{FF2B5EF4-FFF2-40B4-BE49-F238E27FC236}">
                <a16:creationId xmlns:a16="http://schemas.microsoft.com/office/drawing/2014/main" id="{332BFECF-DC7C-196B-A102-C3F0C87B9775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292"/>
          <a:stretch>
            <a:fillRect/>
          </a:stretch>
        </p:blipFill>
        <p:spPr bwMode="auto">
          <a:xfrm>
            <a:off x="-196850" y="0"/>
            <a:ext cx="12388850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067" y="2767563"/>
            <a:ext cx="7413920" cy="2912380"/>
          </a:xfrm>
          <a:prstGeom prst="rect">
            <a:avLst/>
          </a:prstGeom>
        </p:spPr>
      </p:pic>
      <p:graphicFrame>
        <p:nvGraphicFramePr>
          <p:cNvPr id="17" name="Tab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4618237"/>
              </p:ext>
            </p:extLst>
          </p:nvPr>
        </p:nvGraphicFramePr>
        <p:xfrm>
          <a:off x="8514260" y="3014915"/>
          <a:ext cx="2602229" cy="3294452"/>
        </p:xfrm>
        <a:graphic>
          <a:graphicData uri="http://schemas.openxmlformats.org/drawingml/2006/table">
            <a:tbl>
              <a:tblPr/>
              <a:tblGrid>
                <a:gridCol w="319693">
                  <a:extLst>
                    <a:ext uri="{9D8B030D-6E8A-4147-A177-3AD203B41FA5}">
                      <a16:colId xmlns:a16="http://schemas.microsoft.com/office/drawing/2014/main" val="2644809157"/>
                    </a:ext>
                  </a:extLst>
                </a:gridCol>
                <a:gridCol w="825013">
                  <a:extLst>
                    <a:ext uri="{9D8B030D-6E8A-4147-A177-3AD203B41FA5}">
                      <a16:colId xmlns:a16="http://schemas.microsoft.com/office/drawing/2014/main" val="3050221617"/>
                    </a:ext>
                  </a:extLst>
                </a:gridCol>
                <a:gridCol w="632510">
                  <a:extLst>
                    <a:ext uri="{9D8B030D-6E8A-4147-A177-3AD203B41FA5}">
                      <a16:colId xmlns:a16="http://schemas.microsoft.com/office/drawing/2014/main" val="2349229142"/>
                    </a:ext>
                  </a:extLst>
                </a:gridCol>
                <a:gridCol w="825013">
                  <a:extLst>
                    <a:ext uri="{9D8B030D-6E8A-4147-A177-3AD203B41FA5}">
                      <a16:colId xmlns:a16="http://schemas.microsoft.com/office/drawing/2014/main" val="1636759692"/>
                    </a:ext>
                  </a:extLst>
                </a:gridCol>
              </a:tblGrid>
              <a:tr h="446222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País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Participac.%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var.prom. 2028-2022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1660541"/>
                  </a:ext>
                </a:extLst>
              </a:tr>
              <a:tr h="1898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EE.UU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5713261"/>
                  </a:ext>
                </a:extLst>
              </a:tr>
              <a:tr h="1898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España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8732908"/>
                  </a:ext>
                </a:extLst>
              </a:tr>
              <a:tr h="1898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México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0333155"/>
                  </a:ext>
                </a:extLst>
              </a:tr>
              <a:tr h="1898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5033249"/>
                  </a:ext>
                </a:extLst>
              </a:tr>
              <a:tr h="1898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Países Bajos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7129571"/>
                  </a:ext>
                </a:extLst>
              </a:tr>
              <a:tr h="1898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Tailandia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4213731"/>
                  </a:ext>
                </a:extLst>
              </a:tr>
              <a:tr h="1898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1450811"/>
                  </a:ext>
                </a:extLst>
              </a:tr>
              <a:tr h="1898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Turquía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2684512"/>
                  </a:ext>
                </a:extLst>
              </a:tr>
              <a:tr h="1898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Vietnam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9825787"/>
                  </a:ext>
                </a:extLst>
              </a:tr>
              <a:tr h="1898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Perú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6254583"/>
                  </a:ext>
                </a:extLst>
              </a:tr>
              <a:tr h="1898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Sudáfrica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7337578"/>
                  </a:ext>
                </a:extLst>
              </a:tr>
              <a:tr h="1898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Italia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4200031"/>
                  </a:ext>
                </a:extLst>
              </a:tr>
              <a:tr h="1898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Ecuador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3609775"/>
                  </a:ext>
                </a:extLst>
              </a:tr>
              <a:tr h="1898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Bélgica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3984245"/>
                  </a:ext>
                </a:extLst>
              </a:tr>
              <a:tr h="1898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Hong Kong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4615434"/>
                  </a:ext>
                </a:extLst>
              </a:tr>
            </a:tbl>
          </a:graphicData>
        </a:graphic>
      </p:graphicFrame>
      <p:graphicFrame>
        <p:nvGraphicFramePr>
          <p:cNvPr id="18" name="Tab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6996953"/>
              </p:ext>
            </p:extLst>
          </p:nvPr>
        </p:nvGraphicFramePr>
        <p:xfrm>
          <a:off x="3021775" y="5760726"/>
          <a:ext cx="1871073" cy="906741"/>
        </p:xfrm>
        <a:graphic>
          <a:graphicData uri="http://schemas.openxmlformats.org/drawingml/2006/table">
            <a:tbl>
              <a:tblPr/>
              <a:tblGrid>
                <a:gridCol w="894861">
                  <a:extLst>
                    <a:ext uri="{9D8B030D-6E8A-4147-A177-3AD203B41FA5}">
                      <a16:colId xmlns:a16="http://schemas.microsoft.com/office/drawing/2014/main" val="2227003161"/>
                    </a:ext>
                  </a:extLst>
                </a:gridCol>
                <a:gridCol w="976212">
                  <a:extLst>
                    <a:ext uri="{9D8B030D-6E8A-4147-A177-3AD203B41FA5}">
                      <a16:colId xmlns:a16="http://schemas.microsoft.com/office/drawing/2014/main" val="2869769404"/>
                    </a:ext>
                  </a:extLst>
                </a:gridCol>
              </a:tblGrid>
              <a:tr h="4702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var. prom. 2013-2022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var.              2022 vs 2021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1833263"/>
                  </a:ext>
                </a:extLst>
              </a:tr>
              <a:tr h="4364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-6.7%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852429"/>
                  </a:ext>
                </a:extLst>
              </a:tr>
            </a:tbl>
          </a:graphicData>
        </a:graphic>
      </p:graphicFrame>
      <p:sp>
        <p:nvSpPr>
          <p:cNvPr id="19" name="CuadroTexto 18"/>
          <p:cNvSpPr txBox="1"/>
          <p:nvPr/>
        </p:nvSpPr>
        <p:spPr>
          <a:xfrm>
            <a:off x="8865324" y="2673516"/>
            <a:ext cx="235513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b="1" dirty="0"/>
              <a:t>Top 15 principales exportadores</a:t>
            </a:r>
            <a:endParaRPr lang="en-US" sz="1100" b="1" dirty="0"/>
          </a:p>
        </p:txBody>
      </p:sp>
      <p:sp>
        <p:nvSpPr>
          <p:cNvPr id="20" name="CuadroTexto 19"/>
          <p:cNvSpPr txBox="1"/>
          <p:nvPr/>
        </p:nvSpPr>
        <p:spPr>
          <a:xfrm>
            <a:off x="661965" y="2440263"/>
            <a:ext cx="69108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b="1" dirty="0"/>
              <a:t>Evolución de las exportaciones mundiales de frutas (FOB -Millones de dólares)</a:t>
            </a:r>
            <a:endParaRPr lang="en-US" sz="1400" b="1" dirty="0"/>
          </a:p>
        </p:txBody>
      </p:sp>
      <p:sp>
        <p:nvSpPr>
          <p:cNvPr id="102" name="CuadroTexto 101">
            <a:extLst>
              <a:ext uri="{FF2B5EF4-FFF2-40B4-BE49-F238E27FC236}">
                <a16:creationId xmlns:a16="http://schemas.microsoft.com/office/drawing/2014/main" id="{6272ABEC-CA95-2F54-EB54-67DCA2C3939F}"/>
              </a:ext>
            </a:extLst>
          </p:cNvPr>
          <p:cNvSpPr txBox="1"/>
          <p:nvPr/>
        </p:nvSpPr>
        <p:spPr>
          <a:xfrm>
            <a:off x="474029" y="486450"/>
            <a:ext cx="5966698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EXPORTACIÓN DE FRUTAS A NIVEL MUNDIAL</a:t>
            </a:r>
            <a:endParaRPr lang="es-PE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03" name="CuadroTexto 102"/>
          <p:cNvSpPr txBox="1"/>
          <p:nvPr/>
        </p:nvSpPr>
        <p:spPr>
          <a:xfrm>
            <a:off x="225373" y="6492248"/>
            <a:ext cx="13997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b="1" dirty="0">
                <a:solidFill>
                  <a:srgbClr val="002060"/>
                </a:solidFill>
              </a:rPr>
              <a:t>Fuente: </a:t>
            </a:r>
            <a:r>
              <a:rPr lang="es-MX" sz="1100" b="1" dirty="0" err="1">
                <a:solidFill>
                  <a:srgbClr val="002060"/>
                </a:solidFill>
              </a:rPr>
              <a:t>TradeMap</a:t>
            </a:r>
            <a:endParaRPr lang="en-US" sz="1100" b="1" dirty="0">
              <a:solidFill>
                <a:srgbClr val="002060"/>
              </a:solidFill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545567" y="955525"/>
            <a:ext cx="1057092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400" dirty="0"/>
              <a:t>La evolución de las exportaciones de frutas ha sido positiva durante los últimos 10 años, siendo Tailandia y Perú los países que tuvieron un incremento significativo en sus valores de embarque.  </a:t>
            </a:r>
          </a:p>
          <a:p>
            <a:r>
              <a:rPr lang="es-MX" sz="1400" dirty="0"/>
              <a:t>En el año 2022 se tuvo una caída en el valor del comercio mundial de frutas.  Un año que estuvo en proceso de recuperación de la pandemia de COVID-19 y a la vez surgieron una serie de acontecimientos que golpeó a la industria de productos agrícolas con problemas de cadena de suministro y logística, aumento de los precios de los insumos e inestabilidad mundial general debido a conflictos políticos.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632245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96;p2">
            <a:extLst>
              <a:ext uri="{FF2B5EF4-FFF2-40B4-BE49-F238E27FC236}">
                <a16:creationId xmlns:a16="http://schemas.microsoft.com/office/drawing/2014/main" id="{332BFECF-DC7C-196B-A102-C3F0C87B9775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292"/>
          <a:stretch>
            <a:fillRect/>
          </a:stretch>
        </p:blipFill>
        <p:spPr bwMode="auto">
          <a:xfrm>
            <a:off x="-196850" y="0"/>
            <a:ext cx="12388850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CEB140A3-3047-CDEE-1945-06819F55D353}"/>
              </a:ext>
            </a:extLst>
          </p:cNvPr>
          <p:cNvSpPr txBox="1"/>
          <p:nvPr/>
        </p:nvSpPr>
        <p:spPr>
          <a:xfrm>
            <a:off x="3903217" y="365210"/>
            <a:ext cx="1580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Escalamiento comercial</a:t>
            </a:r>
            <a:endParaRPr kumimoji="0" lang="es-PE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6C3B79B-A23F-AD62-CC16-1745C9E2DAB7}"/>
              </a:ext>
            </a:extLst>
          </p:cNvPr>
          <p:cNvSpPr txBox="1"/>
          <p:nvPr/>
        </p:nvSpPr>
        <p:spPr>
          <a:xfrm>
            <a:off x="5823750" y="278605"/>
            <a:ext cx="150773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Acceso a mercados específicos</a:t>
            </a:r>
            <a:endParaRPr kumimoji="0" lang="es-PE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3635435"/>
              </p:ext>
            </p:extLst>
          </p:nvPr>
        </p:nvGraphicFramePr>
        <p:xfrm>
          <a:off x="278568" y="1423638"/>
          <a:ext cx="10864050" cy="4937972"/>
        </p:xfrm>
        <a:graphic>
          <a:graphicData uri="http://schemas.openxmlformats.org/drawingml/2006/table">
            <a:tbl>
              <a:tblPr/>
              <a:tblGrid>
                <a:gridCol w="546754">
                  <a:extLst>
                    <a:ext uri="{9D8B030D-6E8A-4147-A177-3AD203B41FA5}">
                      <a16:colId xmlns:a16="http://schemas.microsoft.com/office/drawing/2014/main" val="1272074147"/>
                    </a:ext>
                  </a:extLst>
                </a:gridCol>
                <a:gridCol w="2965450">
                  <a:extLst>
                    <a:ext uri="{9D8B030D-6E8A-4147-A177-3AD203B41FA5}">
                      <a16:colId xmlns:a16="http://schemas.microsoft.com/office/drawing/2014/main" val="2520384238"/>
                    </a:ext>
                  </a:extLst>
                </a:gridCol>
                <a:gridCol w="1779270">
                  <a:extLst>
                    <a:ext uri="{9D8B030D-6E8A-4147-A177-3AD203B41FA5}">
                      <a16:colId xmlns:a16="http://schemas.microsoft.com/office/drawing/2014/main" val="254644646"/>
                    </a:ext>
                  </a:extLst>
                </a:gridCol>
                <a:gridCol w="1025551">
                  <a:extLst>
                    <a:ext uri="{9D8B030D-6E8A-4147-A177-3AD203B41FA5}">
                      <a16:colId xmlns:a16="http://schemas.microsoft.com/office/drawing/2014/main" val="2310088401"/>
                    </a:ext>
                  </a:extLst>
                </a:gridCol>
                <a:gridCol w="1198536">
                  <a:extLst>
                    <a:ext uri="{9D8B030D-6E8A-4147-A177-3AD203B41FA5}">
                      <a16:colId xmlns:a16="http://schemas.microsoft.com/office/drawing/2014/main" val="1053446738"/>
                    </a:ext>
                  </a:extLst>
                </a:gridCol>
                <a:gridCol w="1445658">
                  <a:extLst>
                    <a:ext uri="{9D8B030D-6E8A-4147-A177-3AD203B41FA5}">
                      <a16:colId xmlns:a16="http://schemas.microsoft.com/office/drawing/2014/main" val="2090679042"/>
                    </a:ext>
                  </a:extLst>
                </a:gridCol>
                <a:gridCol w="1902831">
                  <a:extLst>
                    <a:ext uri="{9D8B030D-6E8A-4147-A177-3AD203B41FA5}">
                      <a16:colId xmlns:a16="http://schemas.microsoft.com/office/drawing/2014/main" val="305596581"/>
                    </a:ext>
                  </a:extLst>
                </a:gridCol>
              </a:tblGrid>
              <a:tr h="8149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Código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7B9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Descripción del </a:t>
                      </a:r>
                      <a:r>
                        <a:rPr lang="en-US" sz="10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producto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7B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Valor exportada en 2022 (miles de USD)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7B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Tasa de crecimiento anual en valor entre 2018-2022 (%, p.a.)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7B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Tasa de crecimiento anual en cantidad entre 2018-2022 (%, p.a.)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7B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Tasa de crecimiento anual en valor entre 2021-2022 (%, p.a.)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7B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Tasa de crecimiento anual del mundo importaciones entre 2018-2022 (%, p.a.)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7B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8154928"/>
                  </a:ext>
                </a:extLst>
              </a:tr>
              <a:tr h="18967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2B54"/>
                          </a:solidFill>
                          <a:effectLst/>
                          <a:latin typeface="Calibri" panose="020F0502020204030204" pitchFamily="34" charset="0"/>
                        </a:rPr>
                        <a:t>'TOTAL</a:t>
                      </a:r>
                    </a:p>
                  </a:txBody>
                  <a:tcPr marL="8972" marR="8972" marT="8972" marB="0" anchor="b">
                    <a:lnL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6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2B54"/>
                          </a:solidFill>
                          <a:effectLst/>
                          <a:latin typeface="Calibri" panose="020F0502020204030204" pitchFamily="34" charset="0"/>
                        </a:rPr>
                        <a:t>Todos los productos</a:t>
                      </a:r>
                    </a:p>
                  </a:txBody>
                  <a:tcPr marL="8972" marR="8972" marT="8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6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8A2BE2"/>
                          </a:solidFill>
                          <a:effectLst/>
                          <a:latin typeface="Calibri" panose="020F0502020204030204" pitchFamily="34" charset="0"/>
                        </a:rPr>
                        <a:t>24,486,779,746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6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8A2BE2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6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8A2BE2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6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8A2BE2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6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8A2BE2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6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4165378"/>
                  </a:ext>
                </a:extLst>
              </a:tr>
              <a:tr h="33166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2B54"/>
                          </a:solidFill>
                          <a:effectLst/>
                          <a:latin typeface="Calibri" panose="020F0502020204030204" pitchFamily="34" charset="0"/>
                        </a:rPr>
                        <a:t>'0810</a:t>
                      </a:r>
                    </a:p>
                  </a:txBody>
                  <a:tcPr marL="8972" marR="8972" marT="8972" marB="0" anchor="b">
                    <a:lnL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2B54"/>
                          </a:solidFill>
                          <a:effectLst/>
                          <a:latin typeface="Calibri" panose="020F0502020204030204" pitchFamily="34" charset="0"/>
                        </a:rPr>
                        <a:t>Fresas, frambuesas, zarzamoras, grosellas y demás frutos comestibles, frescos (exc. frutos ...</a:t>
                      </a:r>
                    </a:p>
                  </a:txBody>
                  <a:tcPr marL="8972" marR="8972" marT="8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8A2BE2"/>
                          </a:solidFill>
                          <a:effectLst/>
                          <a:latin typeface="Calibri" panose="020F0502020204030204" pitchFamily="34" charset="0"/>
                        </a:rPr>
                        <a:t>22,359,987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8A2BE2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8A2BE2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8A2BE2"/>
                          </a:solidFill>
                          <a:effectLst/>
                          <a:latin typeface="Calibri" panose="020F0502020204030204" pitchFamily="34" charset="0"/>
                        </a:rPr>
                        <a:t>-4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8A2BE2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051721"/>
                  </a:ext>
                </a:extLst>
              </a:tr>
              <a:tr h="33166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2B54"/>
                          </a:solidFill>
                          <a:effectLst/>
                          <a:latin typeface="Calibri" panose="020F0502020204030204" pitchFamily="34" charset="0"/>
                        </a:rPr>
                        <a:t>'0802</a:t>
                      </a:r>
                    </a:p>
                  </a:txBody>
                  <a:tcPr marL="8972" marR="8972" marT="8972" marB="0" anchor="b">
                    <a:lnL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6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2B54"/>
                          </a:solidFill>
                          <a:effectLst/>
                          <a:latin typeface="Calibri" panose="020F0502020204030204" pitchFamily="34" charset="0"/>
                        </a:rPr>
                        <a:t>Frutos de cáscara, frescos o secos, incl. sin cáscara o mondados (exc. cocos, nueces del Brasil ...</a:t>
                      </a:r>
                    </a:p>
                  </a:txBody>
                  <a:tcPr marL="8972" marR="8972" marT="8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6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8A2BE2"/>
                          </a:solidFill>
                          <a:effectLst/>
                          <a:latin typeface="Calibri" panose="020F0502020204030204" pitchFamily="34" charset="0"/>
                        </a:rPr>
                        <a:t>18,234,613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6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8A2BE2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6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8A2BE2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6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8A2BE2"/>
                          </a:solidFill>
                          <a:effectLst/>
                          <a:latin typeface="Calibri" panose="020F0502020204030204" pitchFamily="34" charset="0"/>
                        </a:rPr>
                        <a:t>-9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6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8A2BE2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6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1617504"/>
                  </a:ext>
                </a:extLst>
              </a:tr>
              <a:tr h="33166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2B54"/>
                          </a:solidFill>
                          <a:effectLst/>
                          <a:latin typeface="Calibri" panose="020F0502020204030204" pitchFamily="34" charset="0"/>
                        </a:rPr>
                        <a:t>'0804</a:t>
                      </a:r>
                    </a:p>
                  </a:txBody>
                  <a:tcPr marL="8972" marR="8972" marT="8972" marB="0" anchor="b">
                    <a:lnL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2B54"/>
                          </a:solidFill>
                          <a:effectLst/>
                          <a:latin typeface="Calibri" panose="020F0502020204030204" pitchFamily="34" charset="0"/>
                        </a:rPr>
                        <a:t>Dátiles, higos, piñas "ananás", aguacates "paltas", guayabas, mangos y mangostanes, frescos ...</a:t>
                      </a:r>
                    </a:p>
                  </a:txBody>
                  <a:tcPr marL="8972" marR="8972" marT="8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8A2BE2"/>
                          </a:solidFill>
                          <a:effectLst/>
                          <a:latin typeface="Calibri" panose="020F0502020204030204" pitchFamily="34" charset="0"/>
                        </a:rPr>
                        <a:t>15,584,490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8A2BE2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8A2BE2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8A2BE2"/>
                          </a:solidFill>
                          <a:effectLst/>
                          <a:latin typeface="Calibri" panose="020F0502020204030204" pitchFamily="34" charset="0"/>
                        </a:rPr>
                        <a:t>-2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8A2BE2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0296110"/>
                  </a:ext>
                </a:extLst>
              </a:tr>
              <a:tr h="18967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2B54"/>
                          </a:solidFill>
                          <a:effectLst/>
                          <a:latin typeface="Calibri" panose="020F0502020204030204" pitchFamily="34" charset="0"/>
                        </a:rPr>
                        <a:t>'0805</a:t>
                      </a:r>
                    </a:p>
                  </a:txBody>
                  <a:tcPr marL="8972" marR="8972" marT="8972" marB="0" anchor="b">
                    <a:lnL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6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2B54"/>
                          </a:solidFill>
                          <a:effectLst/>
                          <a:latin typeface="Calibri" panose="020F0502020204030204" pitchFamily="34" charset="0"/>
                        </a:rPr>
                        <a:t>Agrios "cítricos", frescos o secos</a:t>
                      </a:r>
                    </a:p>
                  </a:txBody>
                  <a:tcPr marL="8972" marR="8972" marT="8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6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8A2BE2"/>
                          </a:solidFill>
                          <a:effectLst/>
                          <a:latin typeface="Calibri" panose="020F0502020204030204" pitchFamily="34" charset="0"/>
                        </a:rPr>
                        <a:t>14,586,818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6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8A2BE2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6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8A2BE2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6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8A2BE2"/>
                          </a:solidFill>
                          <a:effectLst/>
                          <a:latin typeface="Calibri" panose="020F0502020204030204" pitchFamily="34" charset="0"/>
                        </a:rPr>
                        <a:t>-10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6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8A2BE2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6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1663947"/>
                  </a:ext>
                </a:extLst>
              </a:tr>
              <a:tr h="18967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2B54"/>
                          </a:solidFill>
                          <a:effectLst/>
                          <a:latin typeface="Calibri" panose="020F0502020204030204" pitchFamily="34" charset="0"/>
                        </a:rPr>
                        <a:t>'0803</a:t>
                      </a:r>
                    </a:p>
                  </a:txBody>
                  <a:tcPr marL="8972" marR="8972" marT="8972" marB="0" anchor="b">
                    <a:lnL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2B54"/>
                          </a:solidFill>
                          <a:effectLst/>
                          <a:latin typeface="Calibri" panose="020F0502020204030204" pitchFamily="34" charset="0"/>
                        </a:rPr>
                        <a:t>Plátanos, incl. plátanos, frescos o secos</a:t>
                      </a:r>
                    </a:p>
                  </a:txBody>
                  <a:tcPr marL="8972" marR="8972" marT="8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8A2BE2"/>
                          </a:solidFill>
                          <a:effectLst/>
                          <a:latin typeface="Calibri" panose="020F0502020204030204" pitchFamily="34" charset="0"/>
                        </a:rPr>
                        <a:t>12,507,123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8A2BE2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8A2BE2"/>
                          </a:solidFill>
                          <a:effectLst/>
                          <a:latin typeface="Calibri" panose="020F0502020204030204" pitchFamily="34" charset="0"/>
                        </a:rPr>
                        <a:t>-22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8A2BE2"/>
                          </a:solidFill>
                          <a:effectLst/>
                          <a:latin typeface="Calibri" panose="020F0502020204030204" pitchFamily="34" charset="0"/>
                        </a:rPr>
                        <a:t>-7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8A2BE2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7153241"/>
                  </a:ext>
                </a:extLst>
              </a:tr>
              <a:tr h="18967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2B54"/>
                          </a:solidFill>
                          <a:effectLst/>
                          <a:latin typeface="Calibri" panose="020F0502020204030204" pitchFamily="34" charset="0"/>
                        </a:rPr>
                        <a:t>'0806</a:t>
                      </a:r>
                    </a:p>
                  </a:txBody>
                  <a:tcPr marL="8972" marR="8972" marT="8972" marB="0" anchor="b">
                    <a:lnL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6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2B54"/>
                          </a:solidFill>
                          <a:effectLst/>
                          <a:latin typeface="Calibri" panose="020F0502020204030204" pitchFamily="34" charset="0"/>
                        </a:rPr>
                        <a:t>Uvas, frescas o secas, incl. las pasas</a:t>
                      </a:r>
                    </a:p>
                  </a:txBody>
                  <a:tcPr marL="8972" marR="8972" marT="8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6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8A2BE2"/>
                          </a:solidFill>
                          <a:effectLst/>
                          <a:latin typeface="Calibri" panose="020F0502020204030204" pitchFamily="34" charset="0"/>
                        </a:rPr>
                        <a:t>11,253,986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6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8A2BE2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6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8A2BE2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6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8A2BE2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6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8A2BE2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6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3871126"/>
                  </a:ext>
                </a:extLst>
              </a:tr>
              <a:tr h="18967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2B54"/>
                          </a:solidFill>
                          <a:effectLst/>
                          <a:latin typeface="Calibri" panose="020F0502020204030204" pitchFamily="34" charset="0"/>
                        </a:rPr>
                        <a:t>'0808</a:t>
                      </a:r>
                    </a:p>
                  </a:txBody>
                  <a:tcPr marL="8972" marR="8972" marT="8972" marB="0" anchor="b">
                    <a:lnL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2B54"/>
                          </a:solidFill>
                          <a:effectLst/>
                          <a:latin typeface="Calibri" panose="020F0502020204030204" pitchFamily="34" charset="0"/>
                        </a:rPr>
                        <a:t>Manzanas, peras y membrillos, frescos</a:t>
                      </a:r>
                    </a:p>
                  </a:txBody>
                  <a:tcPr marL="8972" marR="8972" marT="8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8A2BE2"/>
                          </a:solidFill>
                          <a:effectLst/>
                          <a:latin typeface="Calibri" panose="020F0502020204030204" pitchFamily="34" charset="0"/>
                        </a:rPr>
                        <a:t>9,155,538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8A2BE2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8A2BE2"/>
                          </a:solidFill>
                          <a:effectLst/>
                          <a:latin typeface="Calibri" panose="020F0502020204030204" pitchFamily="34" charset="0"/>
                        </a:rPr>
                        <a:t>-2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8A2BE2"/>
                          </a:solidFill>
                          <a:effectLst/>
                          <a:latin typeface="Calibri" panose="020F0502020204030204" pitchFamily="34" charset="0"/>
                        </a:rPr>
                        <a:t>-13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8A2BE2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9539801"/>
                  </a:ext>
                </a:extLst>
              </a:tr>
              <a:tr h="33166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2B54"/>
                          </a:solidFill>
                          <a:effectLst/>
                          <a:latin typeface="Calibri" panose="020F0502020204030204" pitchFamily="34" charset="0"/>
                        </a:rPr>
                        <a:t>'0809</a:t>
                      </a:r>
                    </a:p>
                  </a:txBody>
                  <a:tcPr marL="8972" marR="8972" marT="8972" marB="0" anchor="b">
                    <a:lnL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6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2B54"/>
                          </a:solidFill>
                          <a:effectLst/>
                          <a:latin typeface="Calibri" panose="020F0502020204030204" pitchFamily="34" charset="0"/>
                        </a:rPr>
                        <a:t>Albaricoques "damascos, chabacanos", cerezas, melocotones "duraznos", incl. los griñones y ...</a:t>
                      </a:r>
                    </a:p>
                  </a:txBody>
                  <a:tcPr marL="8972" marR="8972" marT="8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6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8A2BE2"/>
                          </a:solidFill>
                          <a:effectLst/>
                          <a:latin typeface="Calibri" panose="020F0502020204030204" pitchFamily="34" charset="0"/>
                        </a:rPr>
                        <a:t>8,448,445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6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8A2BE2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6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8A2BE2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6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8A2BE2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6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8A2BE2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6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37045"/>
                  </a:ext>
                </a:extLst>
              </a:tr>
              <a:tr h="33166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2B54"/>
                          </a:solidFill>
                          <a:effectLst/>
                          <a:latin typeface="Calibri" panose="020F0502020204030204" pitchFamily="34" charset="0"/>
                        </a:rPr>
                        <a:t>'0801</a:t>
                      </a:r>
                    </a:p>
                  </a:txBody>
                  <a:tcPr marL="8972" marR="8972" marT="8972" marB="0" anchor="b">
                    <a:lnL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2B54"/>
                          </a:solidFill>
                          <a:effectLst/>
                          <a:latin typeface="Calibri" panose="020F0502020204030204" pitchFamily="34" charset="0"/>
                        </a:rPr>
                        <a:t>Cocos, nueces del Brasil y nueces de marañón [merey, cajuil, anacardo, "cajú"], frescos o secos, ...</a:t>
                      </a:r>
                    </a:p>
                  </a:txBody>
                  <a:tcPr marL="8972" marR="8972" marT="8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8A2BE2"/>
                          </a:solidFill>
                          <a:effectLst/>
                          <a:latin typeface="Calibri" panose="020F0502020204030204" pitchFamily="34" charset="0"/>
                        </a:rPr>
                        <a:t>8,409,679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8A2BE2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8A2BE2"/>
                          </a:solidFill>
                          <a:effectLst/>
                          <a:latin typeface="Calibri" panose="020F0502020204030204" pitchFamily="34" charset="0"/>
                        </a:rPr>
                        <a:t>-4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8A2BE2"/>
                          </a:solidFill>
                          <a:effectLst/>
                          <a:latin typeface="Calibri" panose="020F0502020204030204" pitchFamily="34" charset="0"/>
                        </a:rPr>
                        <a:t>-4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8A2BE2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916478"/>
                  </a:ext>
                </a:extLst>
              </a:tr>
              <a:tr h="33166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2B54"/>
                          </a:solidFill>
                          <a:effectLst/>
                          <a:latin typeface="Calibri" panose="020F0502020204030204" pitchFamily="34" charset="0"/>
                        </a:rPr>
                        <a:t>'0811</a:t>
                      </a:r>
                    </a:p>
                  </a:txBody>
                  <a:tcPr marL="8972" marR="8972" marT="8972" marB="0" anchor="b">
                    <a:lnL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6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2B54"/>
                          </a:solidFill>
                          <a:effectLst/>
                          <a:latin typeface="Calibri" panose="020F0502020204030204" pitchFamily="34" charset="0"/>
                        </a:rPr>
                        <a:t>Frutas y otros frutos, sin cocer o cocidos en agua o vapor, congelados, incl. con adición de ...</a:t>
                      </a:r>
                    </a:p>
                  </a:txBody>
                  <a:tcPr marL="8972" marR="8972" marT="8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6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8A2BE2"/>
                          </a:solidFill>
                          <a:effectLst/>
                          <a:latin typeface="Calibri" panose="020F0502020204030204" pitchFamily="34" charset="0"/>
                        </a:rPr>
                        <a:t>7,565,599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6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8A2BE2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6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8A2BE2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6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8A2BE2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6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8A2BE2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6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5232416"/>
                  </a:ext>
                </a:extLst>
              </a:tr>
              <a:tr h="18967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2B54"/>
                          </a:solidFill>
                          <a:effectLst/>
                          <a:latin typeface="Calibri" panose="020F0502020204030204" pitchFamily="34" charset="0"/>
                        </a:rPr>
                        <a:t>'0807</a:t>
                      </a:r>
                    </a:p>
                  </a:txBody>
                  <a:tcPr marL="8972" marR="8972" marT="8972" marB="0" anchor="b">
                    <a:lnL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2B54"/>
                          </a:solidFill>
                          <a:effectLst/>
                          <a:latin typeface="Calibri" panose="020F0502020204030204" pitchFamily="34" charset="0"/>
                        </a:rPr>
                        <a:t>Melones, sandías y papayas, frescos</a:t>
                      </a:r>
                    </a:p>
                  </a:txBody>
                  <a:tcPr marL="8972" marR="8972" marT="8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8A2BE2"/>
                          </a:solidFill>
                          <a:effectLst/>
                          <a:latin typeface="Calibri" panose="020F0502020204030204" pitchFamily="34" charset="0"/>
                        </a:rPr>
                        <a:t>4,185,870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8A2BE2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8A2BE2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8A2BE2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8A2BE2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2727765"/>
                  </a:ext>
                </a:extLst>
              </a:tr>
              <a:tr h="33166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2B54"/>
                          </a:solidFill>
                          <a:effectLst/>
                          <a:latin typeface="Calibri" panose="020F0502020204030204" pitchFamily="34" charset="0"/>
                        </a:rPr>
                        <a:t>'0813</a:t>
                      </a:r>
                    </a:p>
                  </a:txBody>
                  <a:tcPr marL="8972" marR="8972" marT="8972" marB="0" anchor="b">
                    <a:lnL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6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2B54"/>
                          </a:solidFill>
                          <a:effectLst/>
                          <a:latin typeface="Calibri" panose="020F0502020204030204" pitchFamily="34" charset="0"/>
                        </a:rPr>
                        <a:t>Albaricoques "damascos, chabacanos", ciruelas, manzanas, melocotones, peras, papayas, tamarindos ...</a:t>
                      </a:r>
                    </a:p>
                  </a:txBody>
                  <a:tcPr marL="8972" marR="8972" marT="8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6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8A2BE2"/>
                          </a:solidFill>
                          <a:effectLst/>
                          <a:latin typeface="Calibri" panose="020F0502020204030204" pitchFamily="34" charset="0"/>
                        </a:rPr>
                        <a:t>2,912,624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6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8A2BE2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6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8A2BE2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6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8A2BE2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6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8A2BE2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6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6177157"/>
                  </a:ext>
                </a:extLst>
              </a:tr>
              <a:tr h="33166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2B54"/>
                          </a:solidFill>
                          <a:effectLst/>
                          <a:latin typeface="Calibri" panose="020F0502020204030204" pitchFamily="34" charset="0"/>
                        </a:rPr>
                        <a:t>'0812</a:t>
                      </a:r>
                    </a:p>
                  </a:txBody>
                  <a:tcPr marL="8972" marR="8972" marT="8972" marB="0" anchor="b">
                    <a:lnL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2B54"/>
                          </a:solidFill>
                          <a:effectLst/>
                          <a:latin typeface="Calibri" panose="020F0502020204030204" pitchFamily="34" charset="0"/>
                        </a:rPr>
                        <a:t>Frutos conservados provisionalmente, p.ej. con gas sulfuroso o con agua salada, sulfurosa o ...</a:t>
                      </a:r>
                    </a:p>
                  </a:txBody>
                  <a:tcPr marL="8972" marR="8972" marT="8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8A2BE2"/>
                          </a:solidFill>
                          <a:effectLst/>
                          <a:latin typeface="Calibri" panose="020F0502020204030204" pitchFamily="34" charset="0"/>
                        </a:rPr>
                        <a:t>231,707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8A2BE2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8A2BE2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8A2BE2"/>
                          </a:solidFill>
                          <a:effectLst/>
                          <a:latin typeface="Calibri" panose="020F0502020204030204" pitchFamily="34" charset="0"/>
                        </a:rPr>
                        <a:t>-3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8A2BE2"/>
                          </a:solidFill>
                          <a:effectLst/>
                          <a:latin typeface="Calibri" panose="020F0502020204030204" pitchFamily="34" charset="0"/>
                        </a:rPr>
                        <a:t>-4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5423647"/>
                  </a:ext>
                </a:extLst>
              </a:tr>
              <a:tr h="33166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2B54"/>
                          </a:solidFill>
                          <a:effectLst/>
                          <a:latin typeface="Calibri" panose="020F0502020204030204" pitchFamily="34" charset="0"/>
                        </a:rPr>
                        <a:t>'0814</a:t>
                      </a:r>
                    </a:p>
                  </a:txBody>
                  <a:tcPr marL="8972" marR="8972" marT="8972" marB="0" anchor="b">
                    <a:lnL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6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2B54"/>
                          </a:solidFill>
                          <a:effectLst/>
                          <a:latin typeface="Calibri" panose="020F0502020204030204" pitchFamily="34" charset="0"/>
                        </a:rPr>
                        <a:t>Cortezas de agrios "cítricos", de melones o sandías, frescas, congeladas, secas o presentadas ...</a:t>
                      </a:r>
                    </a:p>
                  </a:txBody>
                  <a:tcPr marL="8972" marR="8972" marT="8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6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8A2BE2"/>
                          </a:solidFill>
                          <a:effectLst/>
                          <a:latin typeface="Calibri" panose="020F0502020204030204" pitchFamily="34" charset="0"/>
                        </a:rPr>
                        <a:t>89,241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6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8A2BE2"/>
                          </a:solidFill>
                          <a:effectLst/>
                          <a:latin typeface="Calibri" panose="020F0502020204030204" pitchFamily="34" charset="0"/>
                        </a:rPr>
                        <a:t>-5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6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8A2BE2"/>
                          </a:solidFill>
                          <a:effectLst/>
                          <a:latin typeface="Calibri" panose="020F0502020204030204" pitchFamily="34" charset="0"/>
                        </a:rPr>
                        <a:t>-5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6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8A2BE2"/>
                          </a:solidFill>
                          <a:effectLst/>
                          <a:latin typeface="Calibri" panose="020F0502020204030204" pitchFamily="34" charset="0"/>
                        </a:rPr>
                        <a:t>-20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6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8A2BE2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6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6324609"/>
                  </a:ext>
                </a:extLst>
              </a:tr>
            </a:tbl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3156015" y="1068058"/>
            <a:ext cx="5109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Exportaciones de frutas por capítulo – Año 2022</a:t>
            </a:r>
            <a:endParaRPr lang="en-US" dirty="0"/>
          </a:p>
        </p:txBody>
      </p:sp>
      <p:sp>
        <p:nvSpPr>
          <p:cNvPr id="8" name="CuadroTexto 7"/>
          <p:cNvSpPr txBox="1"/>
          <p:nvPr/>
        </p:nvSpPr>
        <p:spPr>
          <a:xfrm>
            <a:off x="225373" y="6492248"/>
            <a:ext cx="13997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b="1" dirty="0">
                <a:solidFill>
                  <a:srgbClr val="002060"/>
                </a:solidFill>
              </a:rPr>
              <a:t>Fuente: </a:t>
            </a:r>
            <a:r>
              <a:rPr lang="es-MX" sz="1100" b="1" dirty="0" err="1">
                <a:solidFill>
                  <a:srgbClr val="002060"/>
                </a:solidFill>
              </a:rPr>
              <a:t>TradeMap</a:t>
            </a:r>
            <a:endParaRPr lang="en-US" sz="1100" b="1" dirty="0">
              <a:solidFill>
                <a:srgbClr val="002060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272ABEC-CA95-2F54-EB54-67DCA2C3939F}"/>
              </a:ext>
            </a:extLst>
          </p:cNvPr>
          <p:cNvSpPr txBox="1"/>
          <p:nvPr/>
        </p:nvSpPr>
        <p:spPr>
          <a:xfrm>
            <a:off x="474029" y="486450"/>
            <a:ext cx="5966698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EXPORTACIÓN DE FRUTAS A NIVEL MUNDIAL</a:t>
            </a:r>
            <a:endParaRPr lang="es-PE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764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96;p2">
            <a:extLst>
              <a:ext uri="{FF2B5EF4-FFF2-40B4-BE49-F238E27FC236}">
                <a16:creationId xmlns:a16="http://schemas.microsoft.com/office/drawing/2014/main" id="{332BFECF-DC7C-196B-A102-C3F0C87B9775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292"/>
          <a:stretch>
            <a:fillRect/>
          </a:stretch>
        </p:blipFill>
        <p:spPr bwMode="auto">
          <a:xfrm>
            <a:off x="-196850" y="0"/>
            <a:ext cx="12388850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CEB140A3-3047-CDEE-1945-06819F55D353}"/>
              </a:ext>
            </a:extLst>
          </p:cNvPr>
          <p:cNvSpPr txBox="1"/>
          <p:nvPr/>
        </p:nvSpPr>
        <p:spPr>
          <a:xfrm>
            <a:off x="3903217" y="365210"/>
            <a:ext cx="1580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Escalamiento comercial</a:t>
            </a:r>
            <a:endParaRPr kumimoji="0" lang="es-PE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/>
          <a:srcRect l="15697" t="10714" r="15832" b="16072"/>
          <a:stretch/>
        </p:blipFill>
        <p:spPr>
          <a:xfrm>
            <a:off x="555172" y="1189142"/>
            <a:ext cx="8908868" cy="5355773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9464040" y="2873828"/>
            <a:ext cx="224681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China es el principal país importador de frutas, con un crecimiento promedio anual durante el 2018-2022 del 17% y en el último año tuvo un crecimiento del 5% con respecto al 2021.  Su valor importado fue de 16,637 millones de dólares.</a:t>
            </a:r>
            <a:endParaRPr lang="en-US" sz="12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5"/>
          <a:srcRect l="-212369" t="55084" r="212369" b="-35074"/>
          <a:stretch/>
        </p:blipFill>
        <p:spPr>
          <a:xfrm>
            <a:off x="5062538" y="2324100"/>
            <a:ext cx="2017532" cy="172538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5"/>
          <a:srcRect r="-138" b="16601"/>
          <a:stretch/>
        </p:blipFill>
        <p:spPr>
          <a:xfrm>
            <a:off x="9530033" y="789406"/>
            <a:ext cx="2069783" cy="1842951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6272ABEC-CA95-2F54-EB54-67DCA2C3939F}"/>
              </a:ext>
            </a:extLst>
          </p:cNvPr>
          <p:cNvSpPr txBox="1"/>
          <p:nvPr/>
        </p:nvSpPr>
        <p:spPr>
          <a:xfrm>
            <a:off x="474029" y="486450"/>
            <a:ext cx="5745484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IMPORTACIÓN DE FRUTAS A NIVEL MUNDIAL</a:t>
            </a:r>
            <a:endParaRPr lang="es-PE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190440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inear Dashboard Infographic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6D376A"/>
      </a:accent1>
      <a:accent2>
        <a:srgbClr val="8D4089"/>
      </a:accent2>
      <a:accent3>
        <a:srgbClr val="B04C7A"/>
      </a:accent3>
      <a:accent4>
        <a:srgbClr val="E06F85"/>
      </a:accent4>
      <a:accent5>
        <a:srgbClr val="E78782"/>
      </a:accent5>
      <a:accent6>
        <a:srgbClr val="F8B88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3330</TotalTime>
  <Words>2836</Words>
  <Application>Microsoft Office PowerPoint</Application>
  <PresentationFormat>Panorámica</PresentationFormat>
  <Paragraphs>1512</Paragraphs>
  <Slides>19</Slides>
  <Notes>19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19</vt:i4>
      </vt:variant>
    </vt:vector>
  </HeadingPairs>
  <TitlesOfParts>
    <vt:vector size="30" baseType="lpstr">
      <vt:lpstr>Arial</vt:lpstr>
      <vt:lpstr>Bookman Old Style</vt:lpstr>
      <vt:lpstr>Calibri</vt:lpstr>
      <vt:lpstr>Century Gothic</vt:lpstr>
      <vt:lpstr>Fira Sans</vt:lpstr>
      <vt:lpstr>Fira Sans Extra Condensed</vt:lpstr>
      <vt:lpstr>Fira Sans Extra Condensed Medium</vt:lpstr>
      <vt:lpstr>Roboto</vt:lpstr>
      <vt:lpstr>Times New Roman</vt:lpstr>
      <vt:lpstr>1_Tema de Office</vt:lpstr>
      <vt:lpstr>Linear Dashboard Infographics by Slidesgo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María Esther</dc:creator>
  <cp:lastModifiedBy>Maria Wong Loo</cp:lastModifiedBy>
  <cp:revision>113</cp:revision>
  <dcterms:created xsi:type="dcterms:W3CDTF">2023-06-29T19:43:49Z</dcterms:created>
  <dcterms:modified xsi:type="dcterms:W3CDTF">2023-07-31T13:45:48Z</dcterms:modified>
</cp:coreProperties>
</file>